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Futura Display" charset="1" panose="020B0504050904050C04"/>
      <p:regular r:id="rId26"/>
    </p:embeddedFont>
    <p:embeddedFont>
      <p:font typeface="Baloo Bhai" charset="1" panose="03080902040302020200"/>
      <p:regular r:id="rId27"/>
    </p:embeddedFont>
    <p:embeddedFont>
      <p:font typeface="Glacial Indifference Bold" charset="1" panose="00000800000000000000"/>
      <p:regular r:id="rId28"/>
    </p:embeddedFont>
    <p:embeddedFont>
      <p:font typeface="Glacial Indifference" charset="1" panose="00000000000000000000"/>
      <p:regular r:id="rId29"/>
    </p:embeddedFont>
    <p:embeddedFont>
      <p:font typeface="Open Sans 1 Ultra-Bold" charset="1" panose="00000000000000000000"/>
      <p:regular r:id="rId30"/>
    </p:embeddedFont>
    <p:embeddedFont>
      <p:font typeface="Lato" charset="1" panose="020F0502020204030203"/>
      <p:regular r:id="rId31"/>
    </p:embeddedFont>
    <p:embeddedFont>
      <p:font typeface="Montaser Arabic Ultra-Bold" charset="1" panose="00000900000000000000"/>
      <p:regular r:id="rId32"/>
    </p:embeddedFont>
    <p:embeddedFont>
      <p:font typeface="Montserrat" charset="1" panose="00000500000000000000"/>
      <p:regular r:id="rId33"/>
    </p:embeddedFont>
    <p:embeddedFont>
      <p:font typeface="Raleway Ultra-Bold" charset="1" panose="00000000000000000000"/>
      <p:regular r:id="rId34"/>
    </p:embeddedFont>
    <p:embeddedFont>
      <p:font typeface="Roca Two Bold" charset="1" panose="00000800000000000000"/>
      <p:regular r:id="rId35"/>
    </p:embeddedFont>
    <p:embeddedFont>
      <p:font typeface="Roca Two" charset="1" panose="00000500000000000000"/>
      <p:regular r:id="rId36"/>
    </p:embeddedFont>
    <p:embeddedFont>
      <p:font typeface="Poppins" charset="1" panose="00000500000000000000"/>
      <p:regular r:id="rId37"/>
    </p:embeddedFont>
    <p:embeddedFont>
      <p:font typeface="Poppins Bold" charset="1" panose="00000800000000000000"/>
      <p:regular r:id="rId38"/>
    </p:embeddedFont>
    <p:embeddedFont>
      <p:font typeface="Hussar Bold" charset="1" panose="00000800000000000000"/>
      <p:regular r:id="rId39"/>
    </p:embeddedFont>
    <p:embeddedFont>
      <p:font typeface="HK Modular" charset="1" panose="00000800000000000000"/>
      <p:regular r:id="rId40"/>
    </p:embeddedFont>
    <p:embeddedFont>
      <p:font typeface="Montserrat Bold" charset="1" panose="00000800000000000000"/>
      <p:regular r:id="rId41"/>
    </p:embeddedFont>
    <p:embeddedFont>
      <p:font typeface="Fredoka" charset="1" panose="02000000000000000000"/>
      <p:regular r:id="rId42"/>
    </p:embeddedFont>
    <p:embeddedFont>
      <p:font typeface="Montserrat Medium" charset="1" panose="00000600000000000000"/>
      <p:regular r:id="rId43"/>
    </p:embeddedFont>
    <p:embeddedFont>
      <p:font typeface="Open Sauce Heavy" charset="1" panose="00000A00000000000000"/>
      <p:regular r:id="rId44"/>
    </p:embeddedFont>
    <p:embeddedFont>
      <p:font typeface="Open Sans 2 Bold" charset="1" panose="020B0806030504020204"/>
      <p:regular r:id="rId45"/>
    </p:embeddedFont>
    <p:embeddedFont>
      <p:font typeface="Agrandir Grand" charset="1" panose="00000507000000000000"/>
      <p:regular r:id="rId46"/>
    </p:embeddedFont>
    <p:embeddedFont>
      <p:font typeface="Gordita Bold" charset="1" panose="00000000000000000000"/>
      <p:regular r:id="rId47"/>
    </p:embeddedFont>
    <p:embeddedFont>
      <p:font typeface="Cooper Hewitt Bold" charset="1" panose="0000000000000000000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jpe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40.jpe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6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11" Target="../media/image73.svg" Type="http://schemas.openxmlformats.org/officeDocument/2006/relationships/image"/><Relationship Id="rId12" Target="../media/image74.png" Type="http://schemas.openxmlformats.org/officeDocument/2006/relationships/image"/><Relationship Id="rId13" Target="../media/image75.svg" Type="http://schemas.openxmlformats.org/officeDocument/2006/relationships/image"/><Relationship Id="rId14" Target="../media/image76.png" Type="http://schemas.openxmlformats.org/officeDocument/2006/relationships/image"/><Relationship Id="rId15" Target="../media/image77.svg" Type="http://schemas.openxmlformats.org/officeDocument/2006/relationships/image"/><Relationship Id="rId16" Target="../media/image78.png" Type="http://schemas.openxmlformats.org/officeDocument/2006/relationships/image"/><Relationship Id="rId17" Target="../media/image79.svg" Type="http://schemas.openxmlformats.org/officeDocument/2006/relationships/image"/><Relationship Id="rId18" Target="../media/image80.png" Type="http://schemas.openxmlformats.org/officeDocument/2006/relationships/image"/><Relationship Id="rId19" Target="../media/image81.svg" Type="http://schemas.openxmlformats.org/officeDocument/2006/relationships/image"/><Relationship Id="rId2" Target="../media/image64.png" Type="http://schemas.openxmlformats.org/officeDocument/2006/relationships/image"/><Relationship Id="rId20" Target="../media/image82.png" Type="http://schemas.openxmlformats.org/officeDocument/2006/relationships/image"/><Relationship Id="rId21" Target="../media/image83.svg" Type="http://schemas.openxmlformats.org/officeDocument/2006/relationships/image"/><Relationship Id="rId22" Target="../media/image84.png" Type="http://schemas.openxmlformats.org/officeDocument/2006/relationships/image"/><Relationship Id="rId23" Target="../media/image85.svg" Type="http://schemas.openxmlformats.org/officeDocument/2006/relationships/image"/><Relationship Id="rId3" Target="../media/image65.svg" Type="http://schemas.openxmlformats.org/officeDocument/2006/relationships/image"/><Relationship Id="rId4" Target="../media/image66.png" Type="http://schemas.openxmlformats.org/officeDocument/2006/relationships/image"/><Relationship Id="rId5" Target="../media/image67.svg" Type="http://schemas.openxmlformats.org/officeDocument/2006/relationships/image"/><Relationship Id="rId6" Target="../media/image68.png" Type="http://schemas.openxmlformats.org/officeDocument/2006/relationships/image"/><Relationship Id="rId7" Target="../media/image69.svg" Type="http://schemas.openxmlformats.org/officeDocument/2006/relationships/image"/><Relationship Id="rId8" Target="../media/image70.png" Type="http://schemas.openxmlformats.org/officeDocument/2006/relationships/image"/><Relationship Id="rId9" Target="../media/image7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jpe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jpe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jpe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120437"/>
            <a:ext cx="3023063" cy="3023063"/>
          </a:xfrm>
          <a:custGeom>
            <a:avLst/>
            <a:gdLst/>
            <a:ahLst/>
            <a:cxnLst/>
            <a:rect r="r" b="b" t="t" l="l"/>
            <a:pathLst>
              <a:path h="3023063" w="3023063">
                <a:moveTo>
                  <a:pt x="0" y="0"/>
                </a:moveTo>
                <a:lnTo>
                  <a:pt x="3023063" y="0"/>
                </a:lnTo>
                <a:lnTo>
                  <a:pt x="3023063" y="3023063"/>
                </a:lnTo>
                <a:lnTo>
                  <a:pt x="0" y="3023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63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1" y="0"/>
                </a:lnTo>
                <a:lnTo>
                  <a:pt x="1828800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7000"/>
            </a:blip>
            <a:stretch>
              <a:fillRect l="-17499" t="0" r="-1750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662718"/>
            <a:ext cx="18288000" cy="227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FFFFFF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Healthcare Diagnostics: Use AI to analyze medical imaging for predicting the likelihood of certain conditions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95883" y="5038725"/>
            <a:ext cx="17486709" cy="896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2DFDF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Chest X-Ray Classification using Deep Learning (MobileNetV2 + Grad-CAM)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7213600"/>
            <a:ext cx="9998084" cy="307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Baloo Bhai"/>
                <a:ea typeface="Baloo Bhai"/>
                <a:cs typeface="Baloo Bhai"/>
                <a:sym typeface="Baloo Bhai"/>
              </a:rPr>
              <a:t>Presented By::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Baloo Bhai"/>
                <a:ea typeface="Baloo Bhai"/>
                <a:cs typeface="Baloo Bhai"/>
                <a:sym typeface="Baloo Bhai"/>
              </a:rPr>
              <a:t>SHUBH PRADHAN 23030124195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Baloo Bhai"/>
                <a:ea typeface="Baloo Bhai"/>
                <a:cs typeface="Baloo Bhai"/>
                <a:sym typeface="Baloo Bhai"/>
              </a:rPr>
              <a:t>VANSH MAHAJAN 23030124125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Baloo Bhai"/>
                <a:ea typeface="Baloo Bhai"/>
                <a:cs typeface="Baloo Bhai"/>
                <a:sym typeface="Baloo Bhai"/>
              </a:rPr>
              <a:t>HEMANGI SINGLA 23030124171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Baloo Bhai"/>
                <a:ea typeface="Baloo Bhai"/>
                <a:cs typeface="Baloo Bhai"/>
                <a:sym typeface="Baloo Bhai"/>
              </a:rPr>
              <a:t>SAMPADA BHARARA 23030124162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80" t="-3733" r="-35370" b="-470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5649399" cy="10287000"/>
            <a:chOff x="0" y="0"/>
            <a:chExt cx="4121652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21653" cy="2709333"/>
            </a:xfrm>
            <a:custGeom>
              <a:avLst/>
              <a:gdLst/>
              <a:ahLst/>
              <a:cxnLst/>
              <a:rect r="r" b="b" t="t" l="l"/>
              <a:pathLst>
                <a:path h="2709333" w="4121653">
                  <a:moveTo>
                    <a:pt x="0" y="0"/>
                  </a:moveTo>
                  <a:lnTo>
                    <a:pt x="4121653" y="0"/>
                  </a:lnTo>
                  <a:lnTo>
                    <a:pt x="412165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01041C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12165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1636576">
            <a:off x="-2342900" y="6091757"/>
            <a:ext cx="14022810" cy="6047337"/>
          </a:xfrm>
          <a:custGeom>
            <a:avLst/>
            <a:gdLst/>
            <a:ahLst/>
            <a:cxnLst/>
            <a:rect r="r" b="b" t="t" l="l"/>
            <a:pathLst>
              <a:path h="6047337" w="14022810">
                <a:moveTo>
                  <a:pt x="0" y="0"/>
                </a:moveTo>
                <a:lnTo>
                  <a:pt x="14022810" y="0"/>
                </a:lnTo>
                <a:lnTo>
                  <a:pt x="14022810" y="6047336"/>
                </a:lnTo>
                <a:lnTo>
                  <a:pt x="0" y="6047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2083712"/>
            <a:ext cx="5933240" cy="5553771"/>
            <a:chOff x="0" y="0"/>
            <a:chExt cx="1085518" cy="10160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85518" cy="1016092"/>
            </a:xfrm>
            <a:custGeom>
              <a:avLst/>
              <a:gdLst/>
              <a:ahLst/>
              <a:cxnLst/>
              <a:rect r="r" b="b" t="t" l="l"/>
              <a:pathLst>
                <a:path h="1016092" w="1085518">
                  <a:moveTo>
                    <a:pt x="39145" y="0"/>
                  </a:moveTo>
                  <a:lnTo>
                    <a:pt x="1046373" y="0"/>
                  </a:lnTo>
                  <a:cubicBezTo>
                    <a:pt x="1067992" y="0"/>
                    <a:pt x="1085518" y="17526"/>
                    <a:pt x="1085518" y="39145"/>
                  </a:cubicBezTo>
                  <a:lnTo>
                    <a:pt x="1085518" y="976947"/>
                  </a:lnTo>
                  <a:cubicBezTo>
                    <a:pt x="1085518" y="998566"/>
                    <a:pt x="1067992" y="1016092"/>
                    <a:pt x="1046373" y="1016092"/>
                  </a:cubicBezTo>
                  <a:lnTo>
                    <a:pt x="39145" y="1016092"/>
                  </a:lnTo>
                  <a:cubicBezTo>
                    <a:pt x="17526" y="1016092"/>
                    <a:pt x="0" y="998566"/>
                    <a:pt x="0" y="976947"/>
                  </a:cubicBezTo>
                  <a:lnTo>
                    <a:pt x="0" y="39145"/>
                  </a:lnTo>
                  <a:cubicBezTo>
                    <a:pt x="0" y="17526"/>
                    <a:pt x="17526" y="0"/>
                    <a:pt x="39145" y="0"/>
                  </a:cubicBezTo>
                  <a:close/>
                </a:path>
              </a:pathLst>
            </a:custGeom>
            <a:blipFill>
              <a:blip r:embed="rId5"/>
              <a:stretch>
                <a:fillRect l="-33203" t="0" r="-33203" b="0"/>
              </a:stretch>
            </a:blipFill>
            <a:ln w="38100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417652" y="8108776"/>
            <a:ext cx="1578303" cy="404440"/>
          </a:xfrm>
          <a:custGeom>
            <a:avLst/>
            <a:gdLst/>
            <a:ahLst/>
            <a:cxnLst/>
            <a:rect r="r" b="b" t="t" l="l"/>
            <a:pathLst>
              <a:path h="404440" w="1578303">
                <a:moveTo>
                  <a:pt x="0" y="0"/>
                </a:moveTo>
                <a:lnTo>
                  <a:pt x="1578303" y="0"/>
                </a:lnTo>
                <a:lnTo>
                  <a:pt x="1578303" y="404440"/>
                </a:lnTo>
                <a:lnTo>
                  <a:pt x="0" y="4044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63628" y="1649962"/>
            <a:ext cx="9493076" cy="2739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4"/>
              </a:lnSpc>
            </a:pPr>
            <a:r>
              <a:rPr lang="en-US" sz="484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TRANSFER LEARNING STRATEGY</a:t>
            </a:r>
          </a:p>
          <a:p>
            <a:pPr algn="l">
              <a:lnSpc>
                <a:spcPts val="4124"/>
              </a:lnSpc>
            </a:pPr>
          </a:p>
          <a:p>
            <a:pPr algn="l">
              <a:lnSpc>
                <a:spcPts val="4124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138482" y="3852436"/>
            <a:ext cx="10685895" cy="4256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794" indent="-388897" lvl="1">
              <a:lnSpc>
                <a:spcPts val="5043"/>
              </a:lnSpc>
              <a:buFont typeface="Arial"/>
              <a:buChar char="•"/>
            </a:pPr>
            <a:r>
              <a:rPr lang="en-US" b="true" sz="360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Loaded pretrained ImageNet weights manually (.h5)</a:t>
            </a:r>
          </a:p>
          <a:p>
            <a:pPr algn="l" marL="777794" indent="-388897" lvl="1">
              <a:lnSpc>
                <a:spcPts val="5043"/>
              </a:lnSpc>
              <a:buFont typeface="Arial"/>
              <a:buChar char="•"/>
            </a:pPr>
            <a:r>
              <a:rPr lang="en-US" b="true" sz="360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Early Layers: Frozen (Generic features)</a:t>
            </a:r>
          </a:p>
          <a:p>
            <a:pPr algn="l" marL="777794" indent="-388897" lvl="1">
              <a:lnSpc>
                <a:spcPts val="5043"/>
              </a:lnSpc>
              <a:buFont typeface="Arial"/>
              <a:buChar char="•"/>
            </a:pPr>
            <a:r>
              <a:rPr lang="en-US" b="true" sz="360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Last 40 Layers: Unfrozen (Fine-Tuning)</a:t>
            </a:r>
          </a:p>
          <a:p>
            <a:pPr algn="l" marL="777794" indent="-388897" lvl="1">
              <a:lnSpc>
                <a:spcPts val="5043"/>
              </a:lnSpc>
              <a:buFont typeface="Arial"/>
              <a:buChar char="•"/>
            </a:pPr>
            <a:r>
              <a:rPr lang="en-US" b="true" sz="360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Helps model learn X-ray specific patterns</a:t>
            </a:r>
          </a:p>
          <a:p>
            <a:pPr algn="l" marL="777794" indent="-388897" lvl="1">
              <a:lnSpc>
                <a:spcPts val="5043"/>
              </a:lnSpc>
              <a:buFont typeface="Arial"/>
              <a:buChar char="•"/>
            </a:pPr>
            <a:r>
              <a:rPr lang="en-US" b="true" sz="360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Reduces training time significantly</a:t>
            </a:r>
          </a:p>
          <a:p>
            <a:pPr algn="l">
              <a:lnSpc>
                <a:spcPts val="3503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696" t="-7066" r="-22301" b="-1293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5649399" cy="10287000"/>
            <a:chOff x="0" y="0"/>
            <a:chExt cx="4121652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21653" cy="2709333"/>
            </a:xfrm>
            <a:custGeom>
              <a:avLst/>
              <a:gdLst/>
              <a:ahLst/>
              <a:cxnLst/>
              <a:rect r="r" b="b" t="t" l="l"/>
              <a:pathLst>
                <a:path h="2709333" w="4121653">
                  <a:moveTo>
                    <a:pt x="0" y="0"/>
                  </a:moveTo>
                  <a:lnTo>
                    <a:pt x="4121653" y="0"/>
                  </a:lnTo>
                  <a:lnTo>
                    <a:pt x="412165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01041C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12165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141567" y="5335736"/>
            <a:ext cx="7117733" cy="3922564"/>
            <a:chOff x="0" y="0"/>
            <a:chExt cx="1302228" cy="7176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2228" cy="717654"/>
            </a:xfrm>
            <a:custGeom>
              <a:avLst/>
              <a:gdLst/>
              <a:ahLst/>
              <a:cxnLst/>
              <a:rect r="r" b="b" t="t" l="l"/>
              <a:pathLst>
                <a:path h="717654" w="1302228">
                  <a:moveTo>
                    <a:pt x="32631" y="0"/>
                  </a:moveTo>
                  <a:lnTo>
                    <a:pt x="1269597" y="0"/>
                  </a:lnTo>
                  <a:cubicBezTo>
                    <a:pt x="1278251" y="0"/>
                    <a:pt x="1286551" y="3438"/>
                    <a:pt x="1292670" y="9557"/>
                  </a:cubicBezTo>
                  <a:cubicBezTo>
                    <a:pt x="1298790" y="15677"/>
                    <a:pt x="1302228" y="23977"/>
                    <a:pt x="1302228" y="32631"/>
                  </a:cubicBezTo>
                  <a:lnTo>
                    <a:pt x="1302228" y="685023"/>
                  </a:lnTo>
                  <a:cubicBezTo>
                    <a:pt x="1302228" y="703045"/>
                    <a:pt x="1287618" y="717654"/>
                    <a:pt x="1269597" y="717654"/>
                  </a:cubicBezTo>
                  <a:lnTo>
                    <a:pt x="32631" y="717654"/>
                  </a:lnTo>
                  <a:cubicBezTo>
                    <a:pt x="23977" y="717654"/>
                    <a:pt x="15677" y="714216"/>
                    <a:pt x="9557" y="708097"/>
                  </a:cubicBezTo>
                  <a:cubicBezTo>
                    <a:pt x="3438" y="701977"/>
                    <a:pt x="0" y="693678"/>
                    <a:pt x="0" y="685023"/>
                  </a:cubicBezTo>
                  <a:lnTo>
                    <a:pt x="0" y="32631"/>
                  </a:lnTo>
                  <a:cubicBezTo>
                    <a:pt x="0" y="14609"/>
                    <a:pt x="14609" y="0"/>
                    <a:pt x="32631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962" r="0" b="-2962"/>
              </a:stretch>
            </a:blipFill>
            <a:ln w="38100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680997" y="1042103"/>
            <a:ext cx="1578303" cy="404440"/>
          </a:xfrm>
          <a:custGeom>
            <a:avLst/>
            <a:gdLst/>
            <a:ahLst/>
            <a:cxnLst/>
            <a:rect r="r" b="b" t="t" l="l"/>
            <a:pathLst>
              <a:path h="404440" w="1578303">
                <a:moveTo>
                  <a:pt x="0" y="0"/>
                </a:moveTo>
                <a:lnTo>
                  <a:pt x="1578303" y="0"/>
                </a:lnTo>
                <a:lnTo>
                  <a:pt x="1578303" y="404440"/>
                </a:lnTo>
                <a:lnTo>
                  <a:pt x="0" y="4044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8853860"/>
            <a:ext cx="1578303" cy="404440"/>
          </a:xfrm>
          <a:custGeom>
            <a:avLst/>
            <a:gdLst/>
            <a:ahLst/>
            <a:cxnLst/>
            <a:rect r="r" b="b" t="t" l="l"/>
            <a:pathLst>
              <a:path h="404440" w="1578303">
                <a:moveTo>
                  <a:pt x="0" y="0"/>
                </a:moveTo>
                <a:lnTo>
                  <a:pt x="1578303" y="0"/>
                </a:lnTo>
                <a:lnTo>
                  <a:pt x="1578303" y="404440"/>
                </a:lnTo>
                <a:lnTo>
                  <a:pt x="0" y="4044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22380" y="1798118"/>
            <a:ext cx="15843240" cy="215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5"/>
              </a:lnSpc>
              <a:spcBef>
                <a:spcPct val="0"/>
              </a:spcBef>
            </a:pPr>
            <a:r>
              <a:rPr lang="en-US" sz="6197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CUSTOM CLASSIFICATION HEAD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917189"/>
            <a:ext cx="8115300" cy="260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Layers added on top of base model: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GlobalAveragePooling2D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Dense Layer (ReLU – 128 neurons)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Dropout (0.4) → Prevent Overfitting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Final Dense Layer (Softmax)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414368"/>
            <a:ext cx="8115300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Purpose: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Improve classification accuracy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Reduce overfitting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EA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987743">
            <a:off x="-5148051" y="-2289602"/>
            <a:ext cx="19179332" cy="16250125"/>
          </a:xfrm>
          <a:custGeom>
            <a:avLst/>
            <a:gdLst/>
            <a:ahLst/>
            <a:cxnLst/>
            <a:rect r="r" b="b" t="t" l="l"/>
            <a:pathLst>
              <a:path h="16250125" w="19179332">
                <a:moveTo>
                  <a:pt x="0" y="0"/>
                </a:moveTo>
                <a:lnTo>
                  <a:pt x="19179331" y="0"/>
                </a:lnTo>
                <a:lnTo>
                  <a:pt x="19179331" y="16250124"/>
                </a:lnTo>
                <a:lnTo>
                  <a:pt x="0" y="16250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78541">
            <a:off x="-374719" y="-372707"/>
            <a:ext cx="17201471" cy="12416335"/>
          </a:xfrm>
          <a:custGeom>
            <a:avLst/>
            <a:gdLst/>
            <a:ahLst/>
            <a:cxnLst/>
            <a:rect r="r" b="b" t="t" l="l"/>
            <a:pathLst>
              <a:path h="12416335" w="17201471">
                <a:moveTo>
                  <a:pt x="0" y="0"/>
                </a:moveTo>
                <a:lnTo>
                  <a:pt x="17201471" y="0"/>
                </a:lnTo>
                <a:lnTo>
                  <a:pt x="17201471" y="12416334"/>
                </a:lnTo>
                <a:lnTo>
                  <a:pt x="0" y="12416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171698" y="1024524"/>
            <a:ext cx="4285187" cy="11407046"/>
          </a:xfrm>
          <a:custGeom>
            <a:avLst/>
            <a:gdLst/>
            <a:ahLst/>
            <a:cxnLst/>
            <a:rect r="r" b="b" t="t" l="l"/>
            <a:pathLst>
              <a:path h="11407046" w="4285187">
                <a:moveTo>
                  <a:pt x="4285187" y="0"/>
                </a:moveTo>
                <a:lnTo>
                  <a:pt x="0" y="0"/>
                </a:lnTo>
                <a:lnTo>
                  <a:pt x="0" y="11407046"/>
                </a:lnTo>
                <a:lnTo>
                  <a:pt x="4285187" y="11407046"/>
                </a:lnTo>
                <a:lnTo>
                  <a:pt x="428518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76718" y="678028"/>
            <a:ext cx="7567282" cy="271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19"/>
              </a:lnSpc>
            </a:pPr>
            <a:r>
              <a:rPr lang="en-US" sz="78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Model Compilation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19225" y="3939762"/>
            <a:ext cx="10689786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Optimizer: Adam (Learning Rate = 0.0001)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Loss Function: Categorical Crossentropy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Evaluation Metric: Accuracy</a:t>
            </a:r>
          </a:p>
          <a:p>
            <a:pPr algn="just">
              <a:lnSpc>
                <a:spcPts val="47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76718" y="6215602"/>
            <a:ext cx="5360837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59"/>
              </a:lnSpc>
            </a:pPr>
            <a:r>
              <a:rPr lang="en-US" sz="54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Why Adam?</a:t>
            </a:r>
          </a:p>
          <a:p>
            <a:pPr algn="just">
              <a:lnSpc>
                <a:spcPts val="7559"/>
              </a:lnSpc>
            </a:pPr>
          </a:p>
          <a:p>
            <a:pPr algn="just">
              <a:lnSpc>
                <a:spcPts val="75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19225" y="7232198"/>
            <a:ext cx="10689786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Fast convergence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Stable training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Good for deep learning models</a:t>
            </a:r>
          </a:p>
          <a:p>
            <a:pPr algn="just">
              <a:lnSpc>
                <a:spcPts val="475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326120" y="9258300"/>
            <a:ext cx="2455053" cy="1397148"/>
          </a:xfrm>
          <a:custGeom>
            <a:avLst/>
            <a:gdLst/>
            <a:ahLst/>
            <a:cxnLst/>
            <a:rect r="r" b="b" t="t" l="l"/>
            <a:pathLst>
              <a:path h="1397148" w="2455053">
                <a:moveTo>
                  <a:pt x="0" y="0"/>
                </a:moveTo>
                <a:lnTo>
                  <a:pt x="2455053" y="0"/>
                </a:lnTo>
                <a:lnTo>
                  <a:pt x="2455053" y="1397148"/>
                </a:lnTo>
                <a:lnTo>
                  <a:pt x="0" y="13971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426353" y="2512547"/>
            <a:ext cx="2455053" cy="1397148"/>
          </a:xfrm>
          <a:custGeom>
            <a:avLst/>
            <a:gdLst/>
            <a:ahLst/>
            <a:cxnLst/>
            <a:rect r="r" b="b" t="t" l="l"/>
            <a:pathLst>
              <a:path h="1397148" w="2455053">
                <a:moveTo>
                  <a:pt x="0" y="0"/>
                </a:moveTo>
                <a:lnTo>
                  <a:pt x="2455053" y="0"/>
                </a:lnTo>
                <a:lnTo>
                  <a:pt x="2455053" y="1397148"/>
                </a:lnTo>
                <a:lnTo>
                  <a:pt x="0" y="13971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665120" y="1067950"/>
            <a:ext cx="1777054" cy="1444596"/>
          </a:xfrm>
          <a:custGeom>
            <a:avLst/>
            <a:gdLst/>
            <a:ahLst/>
            <a:cxnLst/>
            <a:rect r="r" b="b" t="t" l="l"/>
            <a:pathLst>
              <a:path h="1444596" w="1777054">
                <a:moveTo>
                  <a:pt x="0" y="0"/>
                </a:moveTo>
                <a:lnTo>
                  <a:pt x="1777054" y="0"/>
                </a:lnTo>
                <a:lnTo>
                  <a:pt x="1777054" y="1444597"/>
                </a:lnTo>
                <a:lnTo>
                  <a:pt x="0" y="14445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50364" y="1028700"/>
            <a:ext cx="5959872" cy="8229600"/>
            <a:chOff x="0" y="0"/>
            <a:chExt cx="1569678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69678" cy="2167467"/>
            </a:xfrm>
            <a:custGeom>
              <a:avLst/>
              <a:gdLst/>
              <a:ahLst/>
              <a:cxnLst/>
              <a:rect r="r" b="b" t="t" l="l"/>
              <a:pathLst>
                <a:path h="2167467" w="1569678">
                  <a:moveTo>
                    <a:pt x="66249" y="0"/>
                  </a:moveTo>
                  <a:lnTo>
                    <a:pt x="1503429" y="0"/>
                  </a:lnTo>
                  <a:cubicBezTo>
                    <a:pt x="1520999" y="0"/>
                    <a:pt x="1537850" y="6980"/>
                    <a:pt x="1550274" y="19404"/>
                  </a:cubicBezTo>
                  <a:cubicBezTo>
                    <a:pt x="1562698" y="31828"/>
                    <a:pt x="1569678" y="48679"/>
                    <a:pt x="1569678" y="66249"/>
                  </a:cubicBezTo>
                  <a:lnTo>
                    <a:pt x="1569678" y="2101217"/>
                  </a:lnTo>
                  <a:cubicBezTo>
                    <a:pt x="1569678" y="2137806"/>
                    <a:pt x="1540017" y="2167467"/>
                    <a:pt x="1503429" y="2167467"/>
                  </a:cubicBezTo>
                  <a:lnTo>
                    <a:pt x="66249" y="2167467"/>
                  </a:lnTo>
                  <a:cubicBezTo>
                    <a:pt x="29661" y="2167467"/>
                    <a:pt x="0" y="2137806"/>
                    <a:pt x="0" y="2101217"/>
                  </a:cubicBezTo>
                  <a:lnTo>
                    <a:pt x="0" y="66249"/>
                  </a:lnTo>
                  <a:cubicBezTo>
                    <a:pt x="0" y="29661"/>
                    <a:pt x="29661" y="0"/>
                    <a:pt x="6624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69678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88767" y="1659780"/>
            <a:ext cx="11497014" cy="6967440"/>
          </a:xfrm>
          <a:custGeom>
            <a:avLst/>
            <a:gdLst/>
            <a:ahLst/>
            <a:cxnLst/>
            <a:rect r="r" b="b" t="t" l="l"/>
            <a:pathLst>
              <a:path h="6967440" w="11497014">
                <a:moveTo>
                  <a:pt x="0" y="0"/>
                </a:moveTo>
                <a:lnTo>
                  <a:pt x="11497014" y="0"/>
                </a:lnTo>
                <a:lnTo>
                  <a:pt x="11497014" y="6967440"/>
                </a:lnTo>
                <a:lnTo>
                  <a:pt x="0" y="6967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963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850364" y="1290982"/>
            <a:ext cx="5959872" cy="153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1A2D3B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Model Evaluation Metrics</a:t>
            </a:r>
          </a:p>
          <a:p>
            <a:pPr algn="ctr">
              <a:lnSpc>
                <a:spcPts val="61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487394" y="2860025"/>
            <a:ext cx="4771906" cy="517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D79AD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Test Accuracy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D79AD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Classification Report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D79AD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Confusion Matrix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D79AD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Precision, 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D79AD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Recall, 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D79AD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F1-Score</a:t>
            </a:r>
          </a:p>
          <a:p>
            <a:pPr algn="l">
              <a:lnSpc>
                <a:spcPts val="588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4070" y="1575062"/>
            <a:ext cx="9135653" cy="7683238"/>
            <a:chOff x="0" y="0"/>
            <a:chExt cx="1415352" cy="11903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5352" cy="1190335"/>
            </a:xfrm>
            <a:custGeom>
              <a:avLst/>
              <a:gdLst/>
              <a:ahLst/>
              <a:cxnLst/>
              <a:rect r="r" b="b" t="t" l="l"/>
              <a:pathLst>
                <a:path h="1190335" w="1415352">
                  <a:moveTo>
                    <a:pt x="0" y="0"/>
                  </a:moveTo>
                  <a:lnTo>
                    <a:pt x="1415352" y="0"/>
                  </a:lnTo>
                  <a:lnTo>
                    <a:pt x="1415352" y="1190335"/>
                  </a:lnTo>
                  <a:lnTo>
                    <a:pt x="0" y="1190335"/>
                  </a:lnTo>
                  <a:close/>
                </a:path>
              </a:pathLst>
            </a:custGeom>
            <a:blipFill>
              <a:blip r:embed="rId2"/>
              <a:stretch>
                <a:fillRect l="0" t="-9451" r="0" b="-9451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928743" y="1085850"/>
            <a:ext cx="5330557" cy="1035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40"/>
              </a:lnSpc>
            </a:pPr>
            <a:r>
              <a:rPr lang="en-US" b="true" sz="7204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Grad-CAM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53011" y="2495771"/>
            <a:ext cx="6977421" cy="691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Grad-CAM = Gradient-weighted Class Activation Mapping</a:t>
            </a:r>
          </a:p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Functions: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Generates heatmaps on X-ray images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Shows important regions used for prediction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Improves model transparency in medical AI</a:t>
            </a:r>
          </a:p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Benefits: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Doctor-friendly visualization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Trustworthy AI decisions</a:t>
            </a:r>
          </a:p>
          <a:p>
            <a:pPr algn="just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53281" y="4629150"/>
            <a:ext cx="2906563" cy="2906563"/>
          </a:xfrm>
          <a:custGeom>
            <a:avLst/>
            <a:gdLst/>
            <a:ahLst/>
            <a:cxnLst/>
            <a:rect r="r" b="b" t="t" l="l"/>
            <a:pathLst>
              <a:path h="2906563" w="2906563">
                <a:moveTo>
                  <a:pt x="0" y="0"/>
                </a:moveTo>
                <a:lnTo>
                  <a:pt x="2906562" y="0"/>
                </a:lnTo>
                <a:lnTo>
                  <a:pt x="2906562" y="2906563"/>
                </a:lnTo>
                <a:lnTo>
                  <a:pt x="0" y="2906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-283511" y="1355326"/>
            <a:ext cx="13542868" cy="8905063"/>
            <a:chOff x="0" y="0"/>
            <a:chExt cx="2098145" cy="13796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98145" cy="1379627"/>
            </a:xfrm>
            <a:custGeom>
              <a:avLst/>
              <a:gdLst/>
              <a:ahLst/>
              <a:cxnLst/>
              <a:rect r="r" b="b" t="t" l="l"/>
              <a:pathLst>
                <a:path h="1379627" w="2098145">
                  <a:moveTo>
                    <a:pt x="0" y="0"/>
                  </a:moveTo>
                  <a:lnTo>
                    <a:pt x="2098145" y="0"/>
                  </a:lnTo>
                  <a:lnTo>
                    <a:pt x="2098145" y="1379627"/>
                  </a:lnTo>
                  <a:lnTo>
                    <a:pt x="0" y="1379627"/>
                  </a:lnTo>
                  <a:close/>
                </a:path>
              </a:pathLst>
            </a:custGeom>
            <a:blipFill>
              <a:blip r:embed="rId3"/>
              <a:stretch>
                <a:fillRect l="0" t="-6961" r="0" b="-6961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-217052"/>
            <a:ext cx="11843746" cy="1572378"/>
            <a:chOff x="0" y="0"/>
            <a:chExt cx="15791661" cy="2096504"/>
          </a:xfrm>
        </p:grpSpPr>
        <p:sp>
          <p:nvSpPr>
            <p:cNvPr name="Freeform 6" id="6"/>
            <p:cNvSpPr/>
            <p:nvPr/>
          </p:nvSpPr>
          <p:spPr>
            <a:xfrm flipH="false" flipV="false" rot="-10800000">
              <a:off x="11491140" y="0"/>
              <a:ext cx="4300522" cy="2096504"/>
            </a:xfrm>
            <a:custGeom>
              <a:avLst/>
              <a:gdLst/>
              <a:ahLst/>
              <a:cxnLst/>
              <a:rect r="r" b="b" t="t" l="l"/>
              <a:pathLst>
                <a:path h="2096504" w="4300522">
                  <a:moveTo>
                    <a:pt x="0" y="0"/>
                  </a:moveTo>
                  <a:lnTo>
                    <a:pt x="4300521" y="0"/>
                  </a:lnTo>
                  <a:lnTo>
                    <a:pt x="4300521" y="2096504"/>
                  </a:lnTo>
                  <a:lnTo>
                    <a:pt x="0" y="2096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-10800000">
              <a:off x="0" y="0"/>
              <a:ext cx="14568480" cy="2096504"/>
              <a:chOff x="0" y="0"/>
              <a:chExt cx="2144201" cy="30856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144201" cy="308565"/>
              </a:xfrm>
              <a:custGeom>
                <a:avLst/>
                <a:gdLst/>
                <a:ahLst/>
                <a:cxnLst/>
                <a:rect r="r" b="b" t="t" l="l"/>
                <a:pathLst>
                  <a:path h="308565" w="2144201">
                    <a:moveTo>
                      <a:pt x="0" y="0"/>
                    </a:moveTo>
                    <a:lnTo>
                      <a:pt x="2144201" y="0"/>
                    </a:lnTo>
                    <a:lnTo>
                      <a:pt x="2144201" y="308565"/>
                    </a:lnTo>
                    <a:lnTo>
                      <a:pt x="0" y="308565"/>
                    </a:lnTo>
                    <a:close/>
                  </a:path>
                </a:pathLst>
              </a:custGeom>
              <a:solidFill>
                <a:srgbClr val="004AAC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144201" cy="346665"/>
              </a:xfrm>
              <a:prstGeom prst="rect">
                <a:avLst/>
              </a:prstGeom>
            </p:spPr>
            <p:txBody>
              <a:bodyPr anchor="ctr" rtlCol="false" tIns="68178" lIns="68178" bIns="68178" rIns="68178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TextBox 10" id="10"/>
          <p:cNvSpPr txBox="true"/>
          <p:nvPr/>
        </p:nvSpPr>
        <p:spPr>
          <a:xfrm rot="0">
            <a:off x="12542533" y="1426064"/>
            <a:ext cx="5099438" cy="733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1075" indent="-260537" lvl="1">
              <a:lnSpc>
                <a:spcPts val="3378"/>
              </a:lnSpc>
              <a:buFont typeface="Arial"/>
              <a:buChar char="•"/>
            </a:pPr>
            <a:r>
              <a:rPr lang="en-US" sz="2413">
                <a:solidFill>
                  <a:srgbClr val="004AAC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Training accuracy increases steadily with each epoch</a:t>
            </a:r>
          </a:p>
          <a:p>
            <a:pPr algn="l" marL="521075" indent="-260537" lvl="1">
              <a:lnSpc>
                <a:spcPts val="3378"/>
              </a:lnSpc>
              <a:buFont typeface="Arial"/>
              <a:buChar char="•"/>
            </a:pPr>
            <a:r>
              <a:rPr lang="en-US" sz="2413">
                <a:solidFill>
                  <a:srgbClr val="004AAC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Validation accuracy improves rapidly after initial training</a:t>
            </a:r>
          </a:p>
          <a:p>
            <a:pPr algn="l" marL="521075" indent="-260537" lvl="1">
              <a:lnSpc>
                <a:spcPts val="3378"/>
              </a:lnSpc>
              <a:buFont typeface="Arial"/>
              <a:buChar char="•"/>
            </a:pPr>
            <a:r>
              <a:rPr lang="en-US" sz="2413">
                <a:solidFill>
                  <a:srgbClr val="004AAC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Minor fluctuations indicate slight overfitting or data variation</a:t>
            </a:r>
          </a:p>
          <a:p>
            <a:pPr algn="l" marL="521075" indent="-260537" lvl="1">
              <a:lnSpc>
                <a:spcPts val="3378"/>
              </a:lnSpc>
              <a:buFont typeface="Arial"/>
              <a:buChar char="•"/>
            </a:pPr>
            <a:r>
              <a:rPr lang="en-US" sz="2413">
                <a:solidFill>
                  <a:srgbClr val="004AAC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Both curves remain high, showing strong model performance</a:t>
            </a:r>
          </a:p>
          <a:p>
            <a:pPr algn="l" marL="521075" indent="-260537" lvl="1">
              <a:lnSpc>
                <a:spcPts val="3378"/>
              </a:lnSpc>
              <a:spcBef>
                <a:spcPct val="0"/>
              </a:spcBef>
              <a:buFont typeface="Arial"/>
              <a:buChar char="•"/>
            </a:pPr>
            <a:r>
              <a:rPr lang="en-US" sz="2413">
                <a:solidFill>
                  <a:srgbClr val="004AAC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Overall, the model achieves good accuracy and generalization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2027" y="253059"/>
            <a:ext cx="9908437" cy="1102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4"/>
              </a:lnSpc>
              <a:spcBef>
                <a:spcPct val="0"/>
              </a:spcBef>
            </a:pPr>
            <a:r>
              <a:rPr lang="en-US" b="true" sz="7325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ACCURACY CURVE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6182" y="1355326"/>
            <a:ext cx="10211382" cy="8567412"/>
            <a:chOff x="0" y="0"/>
            <a:chExt cx="1582010" cy="13273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82010" cy="1327316"/>
            </a:xfrm>
            <a:custGeom>
              <a:avLst/>
              <a:gdLst/>
              <a:ahLst/>
              <a:cxnLst/>
              <a:rect r="r" b="b" t="t" l="l"/>
              <a:pathLst>
                <a:path h="1327316" w="1582010">
                  <a:moveTo>
                    <a:pt x="0" y="0"/>
                  </a:moveTo>
                  <a:lnTo>
                    <a:pt x="1582010" y="0"/>
                  </a:lnTo>
                  <a:lnTo>
                    <a:pt x="1582010" y="1327316"/>
                  </a:lnTo>
                  <a:lnTo>
                    <a:pt x="0" y="1327316"/>
                  </a:lnTo>
                  <a:close/>
                </a:path>
              </a:pathLst>
            </a:custGeom>
            <a:blipFill>
              <a:blip r:embed="rId2"/>
              <a:stretch>
                <a:fillRect l="-377" t="0" r="-37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-217052"/>
            <a:ext cx="11843746" cy="1572378"/>
            <a:chOff x="0" y="0"/>
            <a:chExt cx="15791661" cy="2096504"/>
          </a:xfrm>
        </p:grpSpPr>
        <p:sp>
          <p:nvSpPr>
            <p:cNvPr name="Freeform 5" id="5"/>
            <p:cNvSpPr/>
            <p:nvPr/>
          </p:nvSpPr>
          <p:spPr>
            <a:xfrm flipH="false" flipV="false" rot="-10800000">
              <a:off x="11491140" y="0"/>
              <a:ext cx="4300522" cy="2096504"/>
            </a:xfrm>
            <a:custGeom>
              <a:avLst/>
              <a:gdLst/>
              <a:ahLst/>
              <a:cxnLst/>
              <a:rect r="r" b="b" t="t" l="l"/>
              <a:pathLst>
                <a:path h="2096504" w="4300522">
                  <a:moveTo>
                    <a:pt x="0" y="0"/>
                  </a:moveTo>
                  <a:lnTo>
                    <a:pt x="4300521" y="0"/>
                  </a:lnTo>
                  <a:lnTo>
                    <a:pt x="4300521" y="2096504"/>
                  </a:lnTo>
                  <a:lnTo>
                    <a:pt x="0" y="2096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-10800000">
              <a:off x="0" y="0"/>
              <a:ext cx="14568480" cy="2096504"/>
              <a:chOff x="0" y="0"/>
              <a:chExt cx="2144201" cy="30856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144201" cy="308565"/>
              </a:xfrm>
              <a:custGeom>
                <a:avLst/>
                <a:gdLst/>
                <a:ahLst/>
                <a:cxnLst/>
                <a:rect r="r" b="b" t="t" l="l"/>
                <a:pathLst>
                  <a:path h="308565" w="2144201">
                    <a:moveTo>
                      <a:pt x="0" y="0"/>
                    </a:moveTo>
                    <a:lnTo>
                      <a:pt x="2144201" y="0"/>
                    </a:lnTo>
                    <a:lnTo>
                      <a:pt x="2144201" y="308565"/>
                    </a:lnTo>
                    <a:lnTo>
                      <a:pt x="0" y="308565"/>
                    </a:lnTo>
                    <a:close/>
                  </a:path>
                </a:pathLst>
              </a:custGeom>
              <a:solidFill>
                <a:srgbClr val="004AA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2144201" cy="346665"/>
              </a:xfrm>
              <a:prstGeom prst="rect">
                <a:avLst/>
              </a:prstGeom>
            </p:spPr>
            <p:txBody>
              <a:bodyPr anchor="ctr" rtlCol="false" tIns="68178" lIns="68178" bIns="68178" rIns="68178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12159862" y="1499578"/>
            <a:ext cx="5099438" cy="7758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1075" indent="-260537" lvl="1">
              <a:lnSpc>
                <a:spcPts val="3378"/>
              </a:lnSpc>
              <a:buFont typeface="Arial"/>
              <a:buChar char="•"/>
            </a:pPr>
            <a:r>
              <a:rPr lang="en-US" sz="2413">
                <a:solidFill>
                  <a:srgbClr val="004AAC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High correct predictions for both NORMAL and PNEUMONIA classes</a:t>
            </a:r>
          </a:p>
          <a:p>
            <a:pPr algn="l" marL="521075" indent="-260537" lvl="1">
              <a:lnSpc>
                <a:spcPts val="3378"/>
              </a:lnSpc>
              <a:buFont typeface="Arial"/>
              <a:buChar char="•"/>
            </a:pPr>
            <a:r>
              <a:rPr lang="en-US" sz="2413">
                <a:solidFill>
                  <a:srgbClr val="004AAC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Very few misclassifications between the two categories</a:t>
            </a:r>
          </a:p>
          <a:p>
            <a:pPr algn="l" marL="521075" indent="-260537" lvl="1">
              <a:lnSpc>
                <a:spcPts val="3378"/>
              </a:lnSpc>
              <a:buFont typeface="Arial"/>
              <a:buChar char="•"/>
            </a:pPr>
            <a:r>
              <a:rPr lang="en-US" sz="2413">
                <a:solidFill>
                  <a:srgbClr val="004AAC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Model accurately identifies pneumonia cases</a:t>
            </a:r>
          </a:p>
          <a:p>
            <a:pPr algn="l" marL="521075" indent="-260537" lvl="1">
              <a:lnSpc>
                <a:spcPts val="3378"/>
              </a:lnSpc>
              <a:buFont typeface="Arial"/>
              <a:buChar char="•"/>
            </a:pPr>
            <a:r>
              <a:rPr lang="en-US" sz="2413">
                <a:solidFill>
                  <a:srgbClr val="004AAC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Strong classification performance with good reliability</a:t>
            </a:r>
          </a:p>
          <a:p>
            <a:pPr algn="l" marL="521075" indent="-260537" lvl="1">
              <a:lnSpc>
                <a:spcPts val="3378"/>
              </a:lnSpc>
              <a:buFont typeface="Arial"/>
              <a:buChar char="•"/>
            </a:pPr>
            <a:r>
              <a:rPr lang="en-US" sz="2413">
                <a:solidFill>
                  <a:srgbClr val="004AAC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Indicates effective learning and good diagnostic capability</a:t>
            </a:r>
          </a:p>
          <a:p>
            <a:pPr algn="l">
              <a:lnSpc>
                <a:spcPts val="3378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82027" y="253059"/>
            <a:ext cx="12226971" cy="1102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4"/>
              </a:lnSpc>
              <a:spcBef>
                <a:spcPct val="0"/>
              </a:spcBef>
            </a:pPr>
            <a:r>
              <a:rPr lang="en-US" b="true" sz="7325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CONFUSION MATRIX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6182" y="1355326"/>
            <a:ext cx="10211382" cy="8567412"/>
            <a:chOff x="0" y="0"/>
            <a:chExt cx="1582010" cy="13273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82010" cy="1327316"/>
            </a:xfrm>
            <a:custGeom>
              <a:avLst/>
              <a:gdLst/>
              <a:ahLst/>
              <a:cxnLst/>
              <a:rect r="r" b="b" t="t" l="l"/>
              <a:pathLst>
                <a:path h="1327316" w="1582010">
                  <a:moveTo>
                    <a:pt x="0" y="0"/>
                  </a:moveTo>
                  <a:lnTo>
                    <a:pt x="1582010" y="0"/>
                  </a:lnTo>
                  <a:lnTo>
                    <a:pt x="1582010" y="1327316"/>
                  </a:lnTo>
                  <a:lnTo>
                    <a:pt x="0" y="1327316"/>
                  </a:lnTo>
                  <a:close/>
                </a:path>
              </a:pathLst>
            </a:custGeom>
            <a:blipFill>
              <a:blip r:embed="rId2"/>
              <a:stretch>
                <a:fillRect l="-6001" t="0" r="-600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-217052"/>
            <a:ext cx="11843746" cy="1572378"/>
            <a:chOff x="0" y="0"/>
            <a:chExt cx="15791661" cy="2096504"/>
          </a:xfrm>
        </p:grpSpPr>
        <p:sp>
          <p:nvSpPr>
            <p:cNvPr name="Freeform 5" id="5"/>
            <p:cNvSpPr/>
            <p:nvPr/>
          </p:nvSpPr>
          <p:spPr>
            <a:xfrm flipH="false" flipV="false" rot="-10800000">
              <a:off x="11491140" y="0"/>
              <a:ext cx="4300522" cy="2096504"/>
            </a:xfrm>
            <a:custGeom>
              <a:avLst/>
              <a:gdLst/>
              <a:ahLst/>
              <a:cxnLst/>
              <a:rect r="r" b="b" t="t" l="l"/>
              <a:pathLst>
                <a:path h="2096504" w="4300522">
                  <a:moveTo>
                    <a:pt x="0" y="0"/>
                  </a:moveTo>
                  <a:lnTo>
                    <a:pt x="4300521" y="0"/>
                  </a:lnTo>
                  <a:lnTo>
                    <a:pt x="4300521" y="2096504"/>
                  </a:lnTo>
                  <a:lnTo>
                    <a:pt x="0" y="2096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-10800000">
              <a:off x="0" y="0"/>
              <a:ext cx="14568480" cy="2096504"/>
              <a:chOff x="0" y="0"/>
              <a:chExt cx="2144201" cy="30856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144201" cy="308565"/>
              </a:xfrm>
              <a:custGeom>
                <a:avLst/>
                <a:gdLst/>
                <a:ahLst/>
                <a:cxnLst/>
                <a:rect r="r" b="b" t="t" l="l"/>
                <a:pathLst>
                  <a:path h="308565" w="2144201">
                    <a:moveTo>
                      <a:pt x="0" y="0"/>
                    </a:moveTo>
                    <a:lnTo>
                      <a:pt x="2144201" y="0"/>
                    </a:lnTo>
                    <a:lnTo>
                      <a:pt x="2144201" y="308565"/>
                    </a:lnTo>
                    <a:lnTo>
                      <a:pt x="0" y="308565"/>
                    </a:lnTo>
                    <a:close/>
                  </a:path>
                </a:pathLst>
              </a:custGeom>
              <a:solidFill>
                <a:srgbClr val="004AA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2144201" cy="346665"/>
              </a:xfrm>
              <a:prstGeom prst="rect">
                <a:avLst/>
              </a:prstGeom>
            </p:spPr>
            <p:txBody>
              <a:bodyPr anchor="ctr" rtlCol="false" tIns="68178" lIns="68178" bIns="68178" rIns="68178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12002292" y="1972289"/>
            <a:ext cx="5099438" cy="6901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1075" indent="-260537" lvl="1">
              <a:lnSpc>
                <a:spcPts val="3378"/>
              </a:lnSpc>
              <a:buFont typeface="Arial"/>
              <a:buChar char="•"/>
            </a:pPr>
            <a:r>
              <a:rPr lang="en-US" sz="2413">
                <a:solidFill>
                  <a:srgbClr val="004AAC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Training loss decreases steadily over epochs</a:t>
            </a:r>
          </a:p>
          <a:p>
            <a:pPr algn="l" marL="521075" indent="-260537" lvl="1">
              <a:lnSpc>
                <a:spcPts val="3378"/>
              </a:lnSpc>
              <a:buFont typeface="Arial"/>
              <a:buChar char="•"/>
            </a:pPr>
            <a:r>
              <a:rPr lang="en-US" sz="2413">
                <a:solidFill>
                  <a:srgbClr val="004AAC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Validation loss drops sharply in early epochs</a:t>
            </a:r>
          </a:p>
          <a:p>
            <a:pPr algn="l" marL="521075" indent="-260537" lvl="1">
              <a:lnSpc>
                <a:spcPts val="3378"/>
              </a:lnSpc>
              <a:buFont typeface="Arial"/>
              <a:buChar char="•"/>
            </a:pPr>
            <a:r>
              <a:rPr lang="en-US" sz="2413">
                <a:solidFill>
                  <a:srgbClr val="004AAC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Slight increase at mid-epoch indicates minor overfitting</a:t>
            </a:r>
          </a:p>
          <a:p>
            <a:pPr algn="l" marL="521075" indent="-260537" lvl="1">
              <a:lnSpc>
                <a:spcPts val="3378"/>
              </a:lnSpc>
              <a:buFont typeface="Arial"/>
              <a:buChar char="•"/>
            </a:pPr>
            <a:r>
              <a:rPr lang="en-US" sz="2413">
                <a:solidFill>
                  <a:srgbClr val="004AAC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Both losses remain low, showing stable learning</a:t>
            </a:r>
          </a:p>
          <a:p>
            <a:pPr algn="l" marL="521075" indent="-260537" lvl="1">
              <a:lnSpc>
                <a:spcPts val="3378"/>
              </a:lnSpc>
              <a:buFont typeface="Arial"/>
              <a:buChar char="•"/>
            </a:pPr>
            <a:r>
              <a:rPr lang="en-US" sz="2413">
                <a:solidFill>
                  <a:srgbClr val="004AAC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Overall model converges well with good optimization</a:t>
            </a:r>
          </a:p>
          <a:p>
            <a:pPr algn="l">
              <a:lnSpc>
                <a:spcPts val="3378"/>
              </a:lnSpc>
            </a:pPr>
          </a:p>
          <a:p>
            <a:pPr algn="l">
              <a:lnSpc>
                <a:spcPts val="3378"/>
              </a:lnSpc>
            </a:pPr>
          </a:p>
          <a:p>
            <a:pPr algn="l">
              <a:lnSpc>
                <a:spcPts val="3378"/>
              </a:lnSpc>
            </a:pPr>
          </a:p>
          <a:p>
            <a:pPr algn="l">
              <a:lnSpc>
                <a:spcPts val="3378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82027" y="253059"/>
            <a:ext cx="12226971" cy="1104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644"/>
              </a:lnSpc>
              <a:spcBef>
                <a:spcPct val="0"/>
              </a:spcBef>
            </a:pPr>
            <a:r>
              <a:rPr lang="en-US" b="true" sz="7325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LOSS CURVE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24385" y="0"/>
            <a:ext cx="7019775" cy="10467217"/>
            <a:chOff x="0" y="0"/>
            <a:chExt cx="1848830" cy="27567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8830" cy="2756798"/>
            </a:xfrm>
            <a:custGeom>
              <a:avLst/>
              <a:gdLst/>
              <a:ahLst/>
              <a:cxnLst/>
              <a:rect r="r" b="b" t="t" l="l"/>
              <a:pathLst>
                <a:path h="2756798" w="1848830">
                  <a:moveTo>
                    <a:pt x="0" y="0"/>
                  </a:moveTo>
                  <a:lnTo>
                    <a:pt x="1848830" y="0"/>
                  </a:lnTo>
                  <a:lnTo>
                    <a:pt x="1848830" y="2756798"/>
                  </a:lnTo>
                  <a:lnTo>
                    <a:pt x="0" y="2756798"/>
                  </a:lnTo>
                  <a:close/>
                </a:path>
              </a:pathLst>
            </a:custGeom>
            <a:gradFill rotWithShape="true">
              <a:gsLst>
                <a:gs pos="0">
                  <a:srgbClr val="1933A8">
                    <a:alpha val="100000"/>
                  </a:srgbClr>
                </a:gs>
                <a:gs pos="100000">
                  <a:srgbClr val="5271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848830" cy="2747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4724385" cy="10377108"/>
            <a:chOff x="0" y="0"/>
            <a:chExt cx="731931" cy="16076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1931" cy="1607686"/>
            </a:xfrm>
            <a:custGeom>
              <a:avLst/>
              <a:gdLst/>
              <a:ahLst/>
              <a:cxnLst/>
              <a:rect r="r" b="b" t="t" l="l"/>
              <a:pathLst>
                <a:path h="1607686" w="731931">
                  <a:moveTo>
                    <a:pt x="0" y="0"/>
                  </a:moveTo>
                  <a:lnTo>
                    <a:pt x="731931" y="0"/>
                  </a:lnTo>
                  <a:lnTo>
                    <a:pt x="731931" y="1607686"/>
                  </a:lnTo>
                  <a:lnTo>
                    <a:pt x="0" y="1607686"/>
                  </a:lnTo>
                  <a:close/>
                </a:path>
              </a:pathLst>
            </a:custGeom>
            <a:blipFill>
              <a:blip r:embed="rId2"/>
              <a:stretch>
                <a:fillRect l="-30684" t="0" r="-259804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2125160" y="1095375"/>
            <a:ext cx="6264879" cy="819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5834" b="true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APPLICATIONS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25614" y="3770574"/>
            <a:ext cx="4972298" cy="5741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9823" indent="-314912" lvl="1">
              <a:lnSpc>
                <a:spcPts val="3063"/>
              </a:lnSpc>
              <a:buFont typeface="Arial"/>
              <a:buChar char="•"/>
            </a:pPr>
            <a:r>
              <a:rPr lang="en-US" b="true" sz="2917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HIGH ACCURACY WITH TRANSFER LEARNING</a:t>
            </a:r>
          </a:p>
          <a:p>
            <a:pPr algn="l">
              <a:lnSpc>
                <a:spcPts val="3063"/>
              </a:lnSpc>
            </a:pPr>
          </a:p>
          <a:p>
            <a:pPr algn="l" marL="629823" indent="-314912" lvl="1">
              <a:lnSpc>
                <a:spcPts val="3063"/>
              </a:lnSpc>
              <a:buFont typeface="Arial"/>
              <a:buChar char="•"/>
            </a:pPr>
            <a:r>
              <a:rPr lang="en-US" b="true" sz="2917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CPU-friendly (Laptop compatible)</a:t>
            </a:r>
          </a:p>
          <a:p>
            <a:pPr algn="l">
              <a:lnSpc>
                <a:spcPts val="3063"/>
              </a:lnSpc>
            </a:pPr>
          </a:p>
          <a:p>
            <a:pPr algn="l" marL="629823" indent="-314912" lvl="1">
              <a:lnSpc>
                <a:spcPts val="3063"/>
              </a:lnSpc>
              <a:buFont typeface="Arial"/>
              <a:buChar char="•"/>
            </a:pPr>
            <a:r>
              <a:rPr lang="en-US" b="true" sz="2917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Jenkins automation support</a:t>
            </a:r>
          </a:p>
          <a:p>
            <a:pPr algn="l">
              <a:lnSpc>
                <a:spcPts val="3063"/>
              </a:lnSpc>
            </a:pPr>
          </a:p>
          <a:p>
            <a:pPr algn="l" marL="629823" indent="-314912" lvl="1">
              <a:lnSpc>
                <a:spcPts val="3063"/>
              </a:lnSpc>
              <a:buFont typeface="Arial"/>
              <a:buChar char="•"/>
            </a:pPr>
            <a:r>
              <a:rPr lang="en-US" b="true" sz="2917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Explainable AI using Grad-CAM</a:t>
            </a:r>
          </a:p>
          <a:p>
            <a:pPr algn="l">
              <a:lnSpc>
                <a:spcPts val="3063"/>
              </a:lnSpc>
            </a:pPr>
          </a:p>
          <a:p>
            <a:pPr algn="l" marL="629823" indent="-314912" lvl="1">
              <a:lnSpc>
                <a:spcPts val="3063"/>
              </a:lnSpc>
              <a:buFont typeface="Arial"/>
              <a:buChar char="•"/>
            </a:pPr>
            <a:r>
              <a:rPr lang="en-US" b="true" sz="2917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Faster training with Early Stopping</a:t>
            </a:r>
          </a:p>
          <a:p>
            <a:pPr algn="l" marL="0" indent="0" lvl="0">
              <a:lnSpc>
                <a:spcPts val="3063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101833" y="513198"/>
            <a:ext cx="6275585" cy="235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5834" b="true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ADVANTAGES OF THE PROPOSED SYSTEM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34612" y="3389574"/>
            <a:ext cx="4972298" cy="612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9823" indent="-314912" lvl="1">
              <a:lnSpc>
                <a:spcPts val="3063"/>
              </a:lnSpc>
              <a:buFont typeface="Arial"/>
              <a:buChar char="•"/>
            </a:pPr>
            <a:r>
              <a:rPr lang="en-US" b="true" sz="2917">
                <a:solidFill>
                  <a:srgbClr val="3693CC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MEDICAL DIAGNOSIS SUPPORT SYSTEMS</a:t>
            </a:r>
          </a:p>
          <a:p>
            <a:pPr algn="l">
              <a:lnSpc>
                <a:spcPts val="3063"/>
              </a:lnSpc>
            </a:pPr>
          </a:p>
          <a:p>
            <a:pPr algn="l" marL="629823" indent="-314912" lvl="1">
              <a:lnSpc>
                <a:spcPts val="3063"/>
              </a:lnSpc>
              <a:buFont typeface="Arial"/>
              <a:buChar char="•"/>
            </a:pPr>
            <a:r>
              <a:rPr lang="en-US" b="true" sz="2917">
                <a:solidFill>
                  <a:srgbClr val="3693CC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Hospitals &amp; Radiology Labs</a:t>
            </a:r>
          </a:p>
          <a:p>
            <a:pPr algn="l">
              <a:lnSpc>
                <a:spcPts val="3063"/>
              </a:lnSpc>
            </a:pPr>
          </a:p>
          <a:p>
            <a:pPr algn="l" marL="629823" indent="-314912" lvl="1">
              <a:lnSpc>
                <a:spcPts val="3063"/>
              </a:lnSpc>
              <a:buFont typeface="Arial"/>
              <a:buChar char="•"/>
            </a:pPr>
            <a:r>
              <a:rPr lang="en-US" b="true" sz="2917">
                <a:solidFill>
                  <a:srgbClr val="3693CC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AI Healthcare Research</a:t>
            </a:r>
          </a:p>
          <a:p>
            <a:pPr algn="l">
              <a:lnSpc>
                <a:spcPts val="3063"/>
              </a:lnSpc>
            </a:pPr>
          </a:p>
          <a:p>
            <a:pPr algn="l" marL="629823" indent="-314912" lvl="1">
              <a:lnSpc>
                <a:spcPts val="3063"/>
              </a:lnSpc>
              <a:buFont typeface="Arial"/>
              <a:buChar char="•"/>
            </a:pPr>
            <a:r>
              <a:rPr lang="en-US" b="true" sz="2917">
                <a:solidFill>
                  <a:srgbClr val="3693CC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Automated Pneumonia Detection</a:t>
            </a:r>
          </a:p>
          <a:p>
            <a:pPr algn="l">
              <a:lnSpc>
                <a:spcPts val="3063"/>
              </a:lnSpc>
            </a:pPr>
          </a:p>
          <a:p>
            <a:pPr algn="l" marL="629823" indent="-314912" lvl="1">
              <a:lnSpc>
                <a:spcPts val="3063"/>
              </a:lnSpc>
              <a:buFont typeface="Arial"/>
              <a:buChar char="•"/>
            </a:pPr>
            <a:r>
              <a:rPr lang="en-US" b="true" sz="2917">
                <a:solidFill>
                  <a:srgbClr val="3693CC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Smart Medical Imaging Systems</a:t>
            </a:r>
          </a:p>
          <a:p>
            <a:pPr algn="l" marL="0" indent="0" lvl="0">
              <a:lnSpc>
                <a:spcPts val="306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33A8">
                <a:alpha val="100000"/>
              </a:srgbClr>
            </a:gs>
            <a:gs pos="100000">
              <a:srgbClr val="5271F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4274726" cy="2157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15172234" y="1028700"/>
            <a:ext cx="2087066" cy="2226204"/>
          </a:xfrm>
          <a:custGeom>
            <a:avLst/>
            <a:gdLst/>
            <a:ahLst/>
            <a:cxnLst/>
            <a:rect r="r" b="b" t="t" l="l"/>
            <a:pathLst>
              <a:path h="2226204" w="2087066">
                <a:moveTo>
                  <a:pt x="0" y="0"/>
                </a:moveTo>
                <a:lnTo>
                  <a:pt x="2087066" y="0"/>
                </a:lnTo>
                <a:lnTo>
                  <a:pt x="2087066" y="2226204"/>
                </a:lnTo>
                <a:lnTo>
                  <a:pt x="0" y="2226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895745" y="2733424"/>
            <a:ext cx="4385041" cy="1042960"/>
            <a:chOff x="0" y="0"/>
            <a:chExt cx="1154908" cy="2746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54908" cy="274689"/>
            </a:xfrm>
            <a:custGeom>
              <a:avLst/>
              <a:gdLst/>
              <a:ahLst/>
              <a:cxnLst/>
              <a:rect r="r" b="b" t="t" l="l"/>
              <a:pathLst>
                <a:path h="274689" w="1154908">
                  <a:moveTo>
                    <a:pt x="0" y="0"/>
                  </a:moveTo>
                  <a:lnTo>
                    <a:pt x="1154908" y="0"/>
                  </a:lnTo>
                  <a:lnTo>
                    <a:pt x="1154908" y="274689"/>
                  </a:lnTo>
                  <a:lnTo>
                    <a:pt x="0" y="27468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1154908" cy="265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922729" y="4284496"/>
            <a:ext cx="340911" cy="348313"/>
          </a:xfrm>
          <a:custGeom>
            <a:avLst/>
            <a:gdLst/>
            <a:ahLst/>
            <a:cxnLst/>
            <a:rect r="r" b="b" t="t" l="l"/>
            <a:pathLst>
              <a:path h="348313" w="340911">
                <a:moveTo>
                  <a:pt x="0" y="0"/>
                </a:moveTo>
                <a:lnTo>
                  <a:pt x="340912" y="0"/>
                </a:lnTo>
                <a:lnTo>
                  <a:pt x="340912" y="348313"/>
                </a:lnTo>
                <a:lnTo>
                  <a:pt x="0" y="348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922729" y="5019289"/>
            <a:ext cx="340911" cy="348313"/>
          </a:xfrm>
          <a:custGeom>
            <a:avLst/>
            <a:gdLst/>
            <a:ahLst/>
            <a:cxnLst/>
            <a:rect r="r" b="b" t="t" l="l"/>
            <a:pathLst>
              <a:path h="348313" w="340911">
                <a:moveTo>
                  <a:pt x="0" y="0"/>
                </a:moveTo>
                <a:lnTo>
                  <a:pt x="340912" y="0"/>
                </a:lnTo>
                <a:lnTo>
                  <a:pt x="340912" y="348312"/>
                </a:lnTo>
                <a:lnTo>
                  <a:pt x="0" y="34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88929" y="1496918"/>
            <a:ext cx="6852480" cy="819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5834" b="true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CONCLUSION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93185" y="2965608"/>
            <a:ext cx="3833120" cy="50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b="true" sz="3572" spc="39">
                <a:solidFill>
                  <a:srgbClr val="F6F6F6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FUTURE SCOPE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48647" y="2637854"/>
            <a:ext cx="6992763" cy="3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783"/>
              </a:lnSpc>
              <a:buFont typeface="Arial"/>
              <a:buChar char="•"/>
            </a:pPr>
            <a:r>
              <a:rPr lang="en-US" sz="2400" spc="9">
                <a:solidFill>
                  <a:srgbClr val="3D6D81"/>
                </a:solidFill>
                <a:latin typeface="Poppins"/>
                <a:ea typeface="Poppins"/>
                <a:cs typeface="Poppins"/>
                <a:sym typeface="Poppins"/>
              </a:rPr>
              <a:t>Successfully developed an optimized Chest X-Ray classification model</a:t>
            </a:r>
          </a:p>
          <a:p>
            <a:pPr algn="l" marL="518160" indent="-259080" lvl="1">
              <a:lnSpc>
                <a:spcPts val="2783"/>
              </a:lnSpc>
              <a:buFont typeface="Arial"/>
              <a:buChar char="•"/>
            </a:pPr>
            <a:r>
              <a:rPr lang="en-US" sz="2400" spc="9">
                <a:solidFill>
                  <a:srgbClr val="3D6D81"/>
                </a:solidFill>
                <a:latin typeface="Poppins"/>
                <a:ea typeface="Poppins"/>
                <a:cs typeface="Poppins"/>
                <a:sym typeface="Poppins"/>
              </a:rPr>
              <a:t>Used MobileNetV2 + Transfer Learning + Fine-Tuning</a:t>
            </a:r>
          </a:p>
          <a:p>
            <a:pPr algn="l" marL="518160" indent="-259080" lvl="1">
              <a:lnSpc>
                <a:spcPts val="2783"/>
              </a:lnSpc>
              <a:buFont typeface="Arial"/>
              <a:buChar char="•"/>
            </a:pPr>
            <a:r>
              <a:rPr lang="en-US" sz="2400" spc="9">
                <a:solidFill>
                  <a:srgbClr val="3D6D81"/>
                </a:solidFill>
                <a:latin typeface="Poppins"/>
                <a:ea typeface="Poppins"/>
                <a:cs typeface="Poppins"/>
                <a:sym typeface="Poppins"/>
              </a:rPr>
              <a:t>Achieved stable and efficient training on CPU</a:t>
            </a:r>
          </a:p>
          <a:p>
            <a:pPr algn="l" marL="518160" indent="-259080" lvl="1">
              <a:lnSpc>
                <a:spcPts val="2783"/>
              </a:lnSpc>
              <a:buFont typeface="Arial"/>
              <a:buChar char="•"/>
            </a:pPr>
            <a:r>
              <a:rPr lang="en-US" sz="2400" spc="9">
                <a:solidFill>
                  <a:srgbClr val="3D6D81"/>
                </a:solidFill>
                <a:latin typeface="Poppins"/>
                <a:ea typeface="Poppins"/>
                <a:cs typeface="Poppins"/>
                <a:sym typeface="Poppins"/>
              </a:rPr>
              <a:t>Implemented Grad-CAM for model explainability</a:t>
            </a:r>
          </a:p>
          <a:p>
            <a:pPr algn="l" marL="518160" indent="-259080" lvl="1">
              <a:lnSpc>
                <a:spcPts val="2783"/>
              </a:lnSpc>
              <a:buFont typeface="Arial"/>
              <a:buChar char="•"/>
            </a:pPr>
            <a:r>
              <a:rPr lang="en-US" sz="2400" spc="9">
                <a:solidFill>
                  <a:srgbClr val="3D6D81"/>
                </a:solidFill>
                <a:latin typeface="Poppins"/>
                <a:ea typeface="Poppins"/>
                <a:cs typeface="Poppins"/>
                <a:sym typeface="Poppins"/>
              </a:rPr>
              <a:t>Suitable for academic, research, and real-world healthcare applications</a:t>
            </a:r>
          </a:p>
          <a:p>
            <a:pPr algn="l" marL="0" indent="0" lvl="0">
              <a:lnSpc>
                <a:spcPts val="2783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446855" y="4315968"/>
            <a:ext cx="4353967" cy="324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35"/>
              </a:lnSpc>
              <a:spcBef>
                <a:spcPct val="0"/>
              </a:spcBef>
            </a:pPr>
            <a:r>
              <a:rPr lang="en-US" sz="2099" spc="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Deploy as a Web Application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46855" y="5041235"/>
            <a:ext cx="5768912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19"/>
              </a:lnSpc>
              <a:spcBef>
                <a:spcPct val="0"/>
              </a:spcBef>
            </a:pPr>
            <a:r>
              <a:rPr lang="en-US" sz="1999" spc="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Integrate with Cloud (AWS/GCP/Azure)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9922729" y="5754081"/>
            <a:ext cx="340911" cy="348313"/>
          </a:xfrm>
          <a:custGeom>
            <a:avLst/>
            <a:gdLst/>
            <a:ahLst/>
            <a:cxnLst/>
            <a:rect r="r" b="b" t="t" l="l"/>
            <a:pathLst>
              <a:path h="348313" w="340911">
                <a:moveTo>
                  <a:pt x="0" y="0"/>
                </a:moveTo>
                <a:lnTo>
                  <a:pt x="340912" y="0"/>
                </a:lnTo>
                <a:lnTo>
                  <a:pt x="340912" y="348312"/>
                </a:lnTo>
                <a:lnTo>
                  <a:pt x="0" y="34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446855" y="5785553"/>
            <a:ext cx="6302526" cy="324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5"/>
              </a:lnSpc>
              <a:spcBef>
                <a:spcPct val="0"/>
              </a:spcBef>
            </a:pPr>
            <a:r>
              <a:rPr lang="en-US" sz="2099" spc="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Increase dataset size for better accuracy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9922729" y="6488873"/>
            <a:ext cx="340911" cy="348313"/>
          </a:xfrm>
          <a:custGeom>
            <a:avLst/>
            <a:gdLst/>
            <a:ahLst/>
            <a:cxnLst/>
            <a:rect r="r" b="b" t="t" l="l"/>
            <a:pathLst>
              <a:path h="348313" w="340911">
                <a:moveTo>
                  <a:pt x="0" y="0"/>
                </a:moveTo>
                <a:lnTo>
                  <a:pt x="340912" y="0"/>
                </a:lnTo>
                <a:lnTo>
                  <a:pt x="340912" y="348313"/>
                </a:lnTo>
                <a:lnTo>
                  <a:pt x="0" y="348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446855" y="6561342"/>
            <a:ext cx="6472725" cy="934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5"/>
              </a:lnSpc>
            </a:pPr>
            <a:r>
              <a:rPr lang="en-US" sz="2099" spc="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advanced models (EfficientNet, ResNet)</a:t>
            </a:r>
          </a:p>
          <a:p>
            <a:pPr algn="l">
              <a:lnSpc>
                <a:spcPts val="2435"/>
              </a:lnSpc>
            </a:pPr>
          </a:p>
          <a:p>
            <a:pPr algn="l">
              <a:lnSpc>
                <a:spcPts val="2435"/>
              </a:lnSpc>
              <a:spcBef>
                <a:spcPct val="0"/>
              </a:spcBef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2291520" y="6932081"/>
            <a:ext cx="6992763" cy="1380553"/>
            <a:chOff x="0" y="0"/>
            <a:chExt cx="1083362" cy="2138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83362" cy="213884"/>
            </a:xfrm>
            <a:custGeom>
              <a:avLst/>
              <a:gdLst/>
              <a:ahLst/>
              <a:cxnLst/>
              <a:rect r="r" b="b" t="t" l="l"/>
              <a:pathLst>
                <a:path h="213884" w="1083362">
                  <a:moveTo>
                    <a:pt x="21036" y="0"/>
                  </a:moveTo>
                  <a:lnTo>
                    <a:pt x="1062326" y="0"/>
                  </a:lnTo>
                  <a:cubicBezTo>
                    <a:pt x="1073944" y="0"/>
                    <a:pt x="1083362" y="9418"/>
                    <a:pt x="1083362" y="21036"/>
                  </a:cubicBezTo>
                  <a:lnTo>
                    <a:pt x="1083362" y="192848"/>
                  </a:lnTo>
                  <a:cubicBezTo>
                    <a:pt x="1083362" y="204466"/>
                    <a:pt x="1073944" y="213884"/>
                    <a:pt x="1062326" y="213884"/>
                  </a:cubicBezTo>
                  <a:lnTo>
                    <a:pt x="21036" y="213884"/>
                  </a:lnTo>
                  <a:cubicBezTo>
                    <a:pt x="9418" y="213884"/>
                    <a:pt x="0" y="204466"/>
                    <a:pt x="0" y="192848"/>
                  </a:cubicBezTo>
                  <a:lnTo>
                    <a:pt x="0" y="21036"/>
                  </a:lnTo>
                  <a:cubicBezTo>
                    <a:pt x="0" y="9418"/>
                    <a:pt x="9418" y="0"/>
                    <a:pt x="21036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52047" r="0" b="-32869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446855" y="7294386"/>
            <a:ext cx="5209349" cy="629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5"/>
              </a:lnSpc>
            </a:pPr>
            <a:r>
              <a:rPr lang="en-US" sz="2099" spc="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Real-time X-ray analysis system</a:t>
            </a:r>
          </a:p>
          <a:p>
            <a:pPr algn="l" marL="0" indent="0" lvl="0">
              <a:lnSpc>
                <a:spcPts val="2435"/>
              </a:lnSpc>
              <a:spcBef>
                <a:spcPct val="0"/>
              </a:spcBef>
            </a:pP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9922729" y="7262914"/>
            <a:ext cx="340911" cy="348313"/>
          </a:xfrm>
          <a:custGeom>
            <a:avLst/>
            <a:gdLst/>
            <a:ahLst/>
            <a:cxnLst/>
            <a:rect r="r" b="b" t="t" l="l"/>
            <a:pathLst>
              <a:path h="348313" w="340911">
                <a:moveTo>
                  <a:pt x="0" y="0"/>
                </a:moveTo>
                <a:lnTo>
                  <a:pt x="340912" y="0"/>
                </a:lnTo>
                <a:lnTo>
                  <a:pt x="340912" y="348312"/>
                </a:lnTo>
                <a:lnTo>
                  <a:pt x="0" y="34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3352" y="-514350"/>
            <a:ext cx="10435324" cy="11316371"/>
            <a:chOff x="0" y="0"/>
            <a:chExt cx="2748398" cy="29804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48398" cy="2980443"/>
            </a:xfrm>
            <a:custGeom>
              <a:avLst/>
              <a:gdLst/>
              <a:ahLst/>
              <a:cxnLst/>
              <a:rect r="r" b="b" t="t" l="l"/>
              <a:pathLst>
                <a:path h="2980443" w="2748398">
                  <a:moveTo>
                    <a:pt x="0" y="0"/>
                  </a:moveTo>
                  <a:lnTo>
                    <a:pt x="2748398" y="0"/>
                  </a:lnTo>
                  <a:lnTo>
                    <a:pt x="2748398" y="2980443"/>
                  </a:lnTo>
                  <a:lnTo>
                    <a:pt x="0" y="29804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748398" cy="3028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5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784246" y="2842304"/>
            <a:ext cx="7745806" cy="0"/>
          </a:xfrm>
          <a:prstGeom prst="line">
            <a:avLst/>
          </a:prstGeom>
          <a:ln cap="flat" w="9525">
            <a:solidFill>
              <a:srgbClr val="12354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1443319" y="689032"/>
            <a:ext cx="679337" cy="67933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5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148940" y="8745228"/>
            <a:ext cx="1990120" cy="1204264"/>
          </a:xfrm>
          <a:custGeom>
            <a:avLst/>
            <a:gdLst/>
            <a:ahLst/>
            <a:cxnLst/>
            <a:rect r="r" b="b" t="t" l="l"/>
            <a:pathLst>
              <a:path h="1204264" w="1990120">
                <a:moveTo>
                  <a:pt x="0" y="0"/>
                </a:moveTo>
                <a:lnTo>
                  <a:pt x="1990120" y="0"/>
                </a:lnTo>
                <a:lnTo>
                  <a:pt x="1990120" y="1204264"/>
                </a:lnTo>
                <a:lnTo>
                  <a:pt x="0" y="1204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9732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44894" y="164104"/>
            <a:ext cx="1990120" cy="1204264"/>
          </a:xfrm>
          <a:custGeom>
            <a:avLst/>
            <a:gdLst/>
            <a:ahLst/>
            <a:cxnLst/>
            <a:rect r="r" b="b" t="t" l="l"/>
            <a:pathLst>
              <a:path h="1204264" w="1990120">
                <a:moveTo>
                  <a:pt x="0" y="0"/>
                </a:moveTo>
                <a:lnTo>
                  <a:pt x="1990120" y="0"/>
                </a:lnTo>
                <a:lnTo>
                  <a:pt x="1990120" y="1204264"/>
                </a:lnTo>
                <a:lnTo>
                  <a:pt x="0" y="1204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9732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495956" y="2933238"/>
            <a:ext cx="6763344" cy="5427584"/>
          </a:xfrm>
          <a:custGeom>
            <a:avLst/>
            <a:gdLst/>
            <a:ahLst/>
            <a:cxnLst/>
            <a:rect r="r" b="b" t="t" l="l"/>
            <a:pathLst>
              <a:path h="5427584" w="6763344">
                <a:moveTo>
                  <a:pt x="0" y="0"/>
                </a:moveTo>
                <a:lnTo>
                  <a:pt x="6763344" y="0"/>
                </a:lnTo>
                <a:lnTo>
                  <a:pt x="6763344" y="5427583"/>
                </a:lnTo>
                <a:lnTo>
                  <a:pt x="0" y="54275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02575" y="1645738"/>
            <a:ext cx="8534510" cy="119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9"/>
              </a:lnSpc>
            </a:pPr>
            <a:r>
              <a:rPr lang="en-US" sz="8969" b="true">
                <a:solidFill>
                  <a:srgbClr val="12354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46094" y="7392700"/>
            <a:ext cx="6634389" cy="1471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740" indent="-302370" lvl="1">
              <a:lnSpc>
                <a:spcPts val="3921"/>
              </a:lnSpc>
              <a:buFont typeface="Arial"/>
              <a:buChar char="•"/>
            </a:pPr>
            <a:r>
              <a:rPr lang="en-US" sz="2801">
                <a:solidFill>
                  <a:srgbClr val="12354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Local Windows System</a:t>
            </a:r>
          </a:p>
          <a:p>
            <a:pPr algn="l" marL="604740" indent="-302370" lvl="1">
              <a:lnSpc>
                <a:spcPts val="3921"/>
              </a:lnSpc>
              <a:buFont typeface="Arial"/>
              <a:buChar char="•"/>
            </a:pPr>
            <a:r>
              <a:rPr lang="en-US" sz="2801">
                <a:solidFill>
                  <a:srgbClr val="12354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Jenkins (CI/CD Environment)</a:t>
            </a:r>
          </a:p>
          <a:p>
            <a:pPr algn="l">
              <a:lnSpc>
                <a:spcPts val="3921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961367"/>
            <a:ext cx="7669178" cy="97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1"/>
              </a:lnSpc>
            </a:pPr>
            <a:r>
              <a:rPr lang="en-US" sz="2801" b="true">
                <a:solidFill>
                  <a:srgbClr val="12354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This project is a Deep Learning-based Chest X-Ray Classification System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9954" y="4609570"/>
            <a:ext cx="6163762" cy="1471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740" indent="-302370" lvl="1">
              <a:lnSpc>
                <a:spcPts val="3921"/>
              </a:lnSpc>
              <a:buFont typeface="Arial"/>
              <a:buChar char="•"/>
            </a:pPr>
            <a:r>
              <a:rPr lang="en-US" sz="2801">
                <a:solidFill>
                  <a:srgbClr val="12354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NORMAL</a:t>
            </a:r>
          </a:p>
          <a:p>
            <a:pPr algn="l" marL="604740" indent="-302370" lvl="1">
              <a:lnSpc>
                <a:spcPts val="3921"/>
              </a:lnSpc>
              <a:buFont typeface="Arial"/>
              <a:buChar char="•"/>
            </a:pPr>
            <a:r>
              <a:rPr lang="en-US" sz="2801">
                <a:solidFill>
                  <a:srgbClr val="12354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PNEUMONIA</a:t>
            </a:r>
          </a:p>
          <a:p>
            <a:pPr algn="l">
              <a:lnSpc>
                <a:spcPts val="3921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4175125"/>
            <a:ext cx="7669178" cy="1471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1"/>
              </a:lnSpc>
            </a:pPr>
            <a:r>
              <a:rPr lang="en-US" sz="2801" b="true">
                <a:solidFill>
                  <a:srgbClr val="12354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It classifies X-ray images into:</a:t>
            </a:r>
          </a:p>
          <a:p>
            <a:pPr algn="l">
              <a:lnSpc>
                <a:spcPts val="3921"/>
              </a:lnSpc>
            </a:pPr>
          </a:p>
          <a:p>
            <a:pPr algn="l">
              <a:lnSpc>
                <a:spcPts val="3921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5844562"/>
            <a:ext cx="7669178" cy="97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1"/>
              </a:lnSpc>
            </a:pPr>
            <a:r>
              <a:rPr lang="en-US" sz="2801" b="true">
                <a:solidFill>
                  <a:srgbClr val="12354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Built using Transfer Learning with MobileNetV2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2575" y="7018698"/>
            <a:ext cx="7669178" cy="48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1"/>
              </a:lnSpc>
            </a:pPr>
            <a:r>
              <a:rPr lang="en-US" sz="2801" b="true">
                <a:solidFill>
                  <a:srgbClr val="12354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Designed to run on: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9721" y="8688078"/>
            <a:ext cx="7669178" cy="1471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1"/>
              </a:lnSpc>
            </a:pPr>
            <a:r>
              <a:rPr lang="en-US" sz="2801" b="true">
                <a:solidFill>
                  <a:srgbClr val="12354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Includes Grad-CAM for Explainable AI visualization</a:t>
            </a:r>
          </a:p>
          <a:p>
            <a:pPr algn="l">
              <a:lnSpc>
                <a:spcPts val="3921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41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82838" y="-2259716"/>
            <a:ext cx="14956322" cy="9633095"/>
            <a:chOff x="0" y="0"/>
            <a:chExt cx="19941762" cy="12844127"/>
          </a:xfrm>
        </p:grpSpPr>
        <p:grpSp>
          <p:nvGrpSpPr>
            <p:cNvPr name="Group 3" id="3"/>
            <p:cNvGrpSpPr/>
            <p:nvPr/>
          </p:nvGrpSpPr>
          <p:grpSpPr>
            <a:xfrm rot="-1667678">
              <a:off x="-419698" y="6733284"/>
              <a:ext cx="21307889" cy="1212832"/>
              <a:chOff x="0" y="0"/>
              <a:chExt cx="4208966" cy="23957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208966" cy="239572"/>
              </a:xfrm>
              <a:custGeom>
                <a:avLst/>
                <a:gdLst/>
                <a:ahLst/>
                <a:cxnLst/>
                <a:rect r="r" b="b" t="t" l="l"/>
                <a:pathLst>
                  <a:path h="239572" w="4208966">
                    <a:moveTo>
                      <a:pt x="0" y="0"/>
                    </a:moveTo>
                    <a:lnTo>
                      <a:pt x="4208966" y="0"/>
                    </a:lnTo>
                    <a:lnTo>
                      <a:pt x="4208966" y="239572"/>
                    </a:lnTo>
                    <a:lnTo>
                      <a:pt x="0" y="239572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208966" cy="277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1667678">
              <a:off x="-302646" y="4048321"/>
              <a:ext cx="18153622" cy="3193603"/>
              <a:chOff x="0" y="0"/>
              <a:chExt cx="3585901" cy="63083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585901" cy="630835"/>
              </a:xfrm>
              <a:custGeom>
                <a:avLst/>
                <a:gdLst/>
                <a:ahLst/>
                <a:cxnLst/>
                <a:rect r="r" b="b" t="t" l="l"/>
                <a:pathLst>
                  <a:path h="630835" w="3585901">
                    <a:moveTo>
                      <a:pt x="0" y="0"/>
                    </a:moveTo>
                    <a:lnTo>
                      <a:pt x="3585901" y="0"/>
                    </a:lnTo>
                    <a:lnTo>
                      <a:pt x="3585901" y="630835"/>
                    </a:lnTo>
                    <a:lnTo>
                      <a:pt x="0" y="630835"/>
                    </a:lnTo>
                    <a:close/>
                  </a:path>
                </a:pathLst>
              </a:custGeom>
              <a:solidFill>
                <a:srgbClr val="99750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3585901" cy="6689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-1667678">
              <a:off x="438508" y="4568977"/>
              <a:ext cx="10616045" cy="900464"/>
              <a:chOff x="0" y="0"/>
              <a:chExt cx="2096996" cy="17786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096996" cy="177869"/>
              </a:xfrm>
              <a:custGeom>
                <a:avLst/>
                <a:gdLst/>
                <a:ahLst/>
                <a:cxnLst/>
                <a:rect r="r" b="b" t="t" l="l"/>
                <a:pathLst>
                  <a:path h="177869" w="2096996">
                    <a:moveTo>
                      <a:pt x="0" y="0"/>
                    </a:moveTo>
                    <a:lnTo>
                      <a:pt x="2096996" y="0"/>
                    </a:lnTo>
                    <a:lnTo>
                      <a:pt x="2096996" y="177869"/>
                    </a:lnTo>
                    <a:lnTo>
                      <a:pt x="0" y="177869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2096996" cy="21596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1667678">
              <a:off x="26241" y="4940780"/>
              <a:ext cx="13622496" cy="1223923"/>
              <a:chOff x="0" y="0"/>
              <a:chExt cx="2690863" cy="24176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690863" cy="241763"/>
              </a:xfrm>
              <a:custGeom>
                <a:avLst/>
                <a:gdLst/>
                <a:ahLst/>
                <a:cxnLst/>
                <a:rect r="r" b="b" t="t" l="l"/>
                <a:pathLst>
                  <a:path h="241763" w="2690863">
                    <a:moveTo>
                      <a:pt x="0" y="0"/>
                    </a:moveTo>
                    <a:lnTo>
                      <a:pt x="2690863" y="0"/>
                    </a:lnTo>
                    <a:lnTo>
                      <a:pt x="2690863" y="241763"/>
                    </a:lnTo>
                    <a:lnTo>
                      <a:pt x="0" y="241763"/>
                    </a:lnTo>
                    <a:close/>
                  </a:path>
                </a:pathLst>
              </a:custGeom>
              <a:solidFill>
                <a:srgbClr val="C29305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2690863" cy="2798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5" id="15"/>
          <p:cNvSpPr/>
          <p:nvPr/>
        </p:nvSpPr>
        <p:spPr>
          <a:xfrm flipH="false" flipV="false" rot="0">
            <a:off x="8423836" y="91942"/>
            <a:ext cx="2655650" cy="3597556"/>
          </a:xfrm>
          <a:custGeom>
            <a:avLst/>
            <a:gdLst/>
            <a:ahLst/>
            <a:cxnLst/>
            <a:rect r="r" b="b" t="t" l="l"/>
            <a:pathLst>
              <a:path h="3597556" w="2655650">
                <a:moveTo>
                  <a:pt x="0" y="0"/>
                </a:moveTo>
                <a:lnTo>
                  <a:pt x="2655650" y="0"/>
                </a:lnTo>
                <a:lnTo>
                  <a:pt x="2655650" y="3597556"/>
                </a:lnTo>
                <a:lnTo>
                  <a:pt x="0" y="3597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999726" y="1617172"/>
            <a:ext cx="4582568" cy="4894004"/>
          </a:xfrm>
          <a:custGeom>
            <a:avLst/>
            <a:gdLst/>
            <a:ahLst/>
            <a:cxnLst/>
            <a:rect r="r" b="b" t="t" l="l"/>
            <a:pathLst>
              <a:path h="4894004" w="4582568">
                <a:moveTo>
                  <a:pt x="0" y="0"/>
                </a:moveTo>
                <a:lnTo>
                  <a:pt x="4582568" y="0"/>
                </a:lnTo>
                <a:lnTo>
                  <a:pt x="4582568" y="4894004"/>
                </a:lnTo>
                <a:lnTo>
                  <a:pt x="0" y="48940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89356" y="4274695"/>
            <a:ext cx="4244878" cy="4036493"/>
          </a:xfrm>
          <a:custGeom>
            <a:avLst/>
            <a:gdLst/>
            <a:ahLst/>
            <a:cxnLst/>
            <a:rect r="r" b="b" t="t" l="l"/>
            <a:pathLst>
              <a:path h="4036493" w="4244878">
                <a:moveTo>
                  <a:pt x="0" y="0"/>
                </a:moveTo>
                <a:lnTo>
                  <a:pt x="4244878" y="0"/>
                </a:lnTo>
                <a:lnTo>
                  <a:pt x="4244878" y="4036492"/>
                </a:lnTo>
                <a:lnTo>
                  <a:pt x="0" y="4036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19767" y="440716"/>
            <a:ext cx="2451252" cy="4036493"/>
          </a:xfrm>
          <a:custGeom>
            <a:avLst/>
            <a:gdLst/>
            <a:ahLst/>
            <a:cxnLst/>
            <a:rect r="r" b="b" t="t" l="l"/>
            <a:pathLst>
              <a:path h="4036493" w="2451252">
                <a:moveTo>
                  <a:pt x="0" y="0"/>
                </a:moveTo>
                <a:lnTo>
                  <a:pt x="2451252" y="0"/>
                </a:lnTo>
                <a:lnTo>
                  <a:pt x="2451252" y="4036493"/>
                </a:lnTo>
                <a:lnTo>
                  <a:pt x="0" y="40364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-9986162">
            <a:off x="2339839" y="4130528"/>
            <a:ext cx="3063712" cy="2980258"/>
          </a:xfrm>
          <a:custGeom>
            <a:avLst/>
            <a:gdLst/>
            <a:ahLst/>
            <a:cxnLst/>
            <a:rect r="r" b="b" t="t" l="l"/>
            <a:pathLst>
              <a:path h="2980258" w="3063712">
                <a:moveTo>
                  <a:pt x="3063712" y="0"/>
                </a:moveTo>
                <a:lnTo>
                  <a:pt x="0" y="0"/>
                </a:lnTo>
                <a:lnTo>
                  <a:pt x="0" y="2980258"/>
                </a:lnTo>
                <a:lnTo>
                  <a:pt x="3063712" y="2980258"/>
                </a:lnTo>
                <a:lnTo>
                  <a:pt x="306371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371019" y="0"/>
            <a:ext cx="4392318" cy="3234343"/>
          </a:xfrm>
          <a:custGeom>
            <a:avLst/>
            <a:gdLst/>
            <a:ahLst/>
            <a:cxnLst/>
            <a:rect r="r" b="b" t="t" l="l"/>
            <a:pathLst>
              <a:path h="3234343" w="4392318">
                <a:moveTo>
                  <a:pt x="0" y="0"/>
                </a:moveTo>
                <a:lnTo>
                  <a:pt x="4392318" y="0"/>
                </a:lnTo>
                <a:lnTo>
                  <a:pt x="4392318" y="3234343"/>
                </a:lnTo>
                <a:lnTo>
                  <a:pt x="0" y="32343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400870" y="4274695"/>
            <a:ext cx="5678617" cy="5513421"/>
          </a:xfrm>
          <a:custGeom>
            <a:avLst/>
            <a:gdLst/>
            <a:ahLst/>
            <a:cxnLst/>
            <a:rect r="r" b="b" t="t" l="l"/>
            <a:pathLst>
              <a:path h="5513421" w="5678617">
                <a:moveTo>
                  <a:pt x="0" y="0"/>
                </a:moveTo>
                <a:lnTo>
                  <a:pt x="5678616" y="0"/>
                </a:lnTo>
                <a:lnTo>
                  <a:pt x="5678616" y="5513420"/>
                </a:lnTo>
                <a:lnTo>
                  <a:pt x="0" y="55134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-630954" y="5620657"/>
            <a:ext cx="2617318" cy="4470575"/>
          </a:xfrm>
          <a:custGeom>
            <a:avLst/>
            <a:gdLst/>
            <a:ahLst/>
            <a:cxnLst/>
            <a:rect r="r" b="b" t="t" l="l"/>
            <a:pathLst>
              <a:path h="4470575" w="2617318">
                <a:moveTo>
                  <a:pt x="0" y="0"/>
                </a:moveTo>
                <a:lnTo>
                  <a:pt x="2617318" y="0"/>
                </a:lnTo>
                <a:lnTo>
                  <a:pt x="2617318" y="4470575"/>
                </a:lnTo>
                <a:lnTo>
                  <a:pt x="0" y="447057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145393" y="5376152"/>
            <a:ext cx="3589383" cy="4910848"/>
          </a:xfrm>
          <a:custGeom>
            <a:avLst/>
            <a:gdLst/>
            <a:ahLst/>
            <a:cxnLst/>
            <a:rect r="r" b="b" t="t" l="l"/>
            <a:pathLst>
              <a:path h="4910848" w="3589383">
                <a:moveTo>
                  <a:pt x="0" y="0"/>
                </a:moveTo>
                <a:lnTo>
                  <a:pt x="3589384" y="0"/>
                </a:lnTo>
                <a:lnTo>
                  <a:pt x="3589384" y="4910848"/>
                </a:lnTo>
                <a:lnTo>
                  <a:pt x="0" y="491084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833412" y="6292941"/>
            <a:ext cx="6454588" cy="4114800"/>
          </a:xfrm>
          <a:custGeom>
            <a:avLst/>
            <a:gdLst/>
            <a:ahLst/>
            <a:cxnLst/>
            <a:rect r="r" b="b" t="t" l="l"/>
            <a:pathLst>
              <a:path h="4114800" w="6454588">
                <a:moveTo>
                  <a:pt x="0" y="0"/>
                </a:moveTo>
                <a:lnTo>
                  <a:pt x="6454588" y="0"/>
                </a:lnTo>
                <a:lnTo>
                  <a:pt x="64545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293661" y="362409"/>
            <a:ext cx="3965639" cy="4114800"/>
          </a:xfrm>
          <a:custGeom>
            <a:avLst/>
            <a:gdLst/>
            <a:ahLst/>
            <a:cxnLst/>
            <a:rect r="r" b="b" t="t" l="l"/>
            <a:pathLst>
              <a:path h="4114800" w="3965639">
                <a:moveTo>
                  <a:pt x="0" y="0"/>
                </a:moveTo>
                <a:lnTo>
                  <a:pt x="3965639" y="0"/>
                </a:lnTo>
                <a:lnTo>
                  <a:pt x="39656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77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9961091" y="4608187"/>
            <a:ext cx="8326909" cy="1733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61"/>
              </a:lnSpc>
            </a:pPr>
            <a:r>
              <a:rPr lang="en-US" sz="11699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5252" y="-801943"/>
            <a:ext cx="4927904" cy="4114800"/>
          </a:xfrm>
          <a:custGeom>
            <a:avLst/>
            <a:gdLst/>
            <a:ahLst/>
            <a:cxnLst/>
            <a:rect r="r" b="b" t="t" l="l"/>
            <a:pathLst>
              <a:path h="4114800" w="4927904">
                <a:moveTo>
                  <a:pt x="0" y="0"/>
                </a:moveTo>
                <a:lnTo>
                  <a:pt x="4927904" y="0"/>
                </a:lnTo>
                <a:lnTo>
                  <a:pt x="49279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29717" y="1514392"/>
            <a:ext cx="7577385" cy="5133215"/>
          </a:xfrm>
          <a:custGeom>
            <a:avLst/>
            <a:gdLst/>
            <a:ahLst/>
            <a:cxnLst/>
            <a:rect r="r" b="b" t="t" l="l"/>
            <a:pathLst>
              <a:path h="5133215" w="7577385">
                <a:moveTo>
                  <a:pt x="0" y="0"/>
                </a:moveTo>
                <a:lnTo>
                  <a:pt x="7577385" y="0"/>
                </a:lnTo>
                <a:lnTo>
                  <a:pt x="7577385" y="5133215"/>
                </a:lnTo>
                <a:lnTo>
                  <a:pt x="0" y="51332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80" t="0" r="-118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20320" y="5347750"/>
            <a:ext cx="6237963" cy="3142374"/>
          </a:xfrm>
          <a:custGeom>
            <a:avLst/>
            <a:gdLst/>
            <a:ahLst/>
            <a:cxnLst/>
            <a:rect r="r" b="b" t="t" l="l"/>
            <a:pathLst>
              <a:path h="3142374" w="6237963">
                <a:moveTo>
                  <a:pt x="0" y="0"/>
                </a:moveTo>
                <a:lnTo>
                  <a:pt x="6237963" y="0"/>
                </a:lnTo>
                <a:lnTo>
                  <a:pt x="6237963" y="3142373"/>
                </a:lnTo>
                <a:lnTo>
                  <a:pt x="0" y="31423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420320" y="6647607"/>
            <a:ext cx="6237963" cy="3639393"/>
          </a:xfrm>
          <a:custGeom>
            <a:avLst/>
            <a:gdLst/>
            <a:ahLst/>
            <a:cxnLst/>
            <a:rect r="r" b="b" t="t" l="l"/>
            <a:pathLst>
              <a:path h="3639393" w="6237963">
                <a:moveTo>
                  <a:pt x="0" y="0"/>
                </a:moveTo>
                <a:lnTo>
                  <a:pt x="6237963" y="0"/>
                </a:lnTo>
                <a:lnTo>
                  <a:pt x="6237963" y="3639393"/>
                </a:lnTo>
                <a:lnTo>
                  <a:pt x="0" y="36393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205" r="0" b="-720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18176" y="9258300"/>
            <a:ext cx="688926" cy="387521"/>
          </a:xfrm>
          <a:custGeom>
            <a:avLst/>
            <a:gdLst/>
            <a:ahLst/>
            <a:cxnLst/>
            <a:rect r="r" b="b" t="t" l="l"/>
            <a:pathLst>
              <a:path h="387521" w="688926">
                <a:moveTo>
                  <a:pt x="0" y="0"/>
                </a:moveTo>
                <a:lnTo>
                  <a:pt x="688926" y="0"/>
                </a:lnTo>
                <a:lnTo>
                  <a:pt x="688926" y="387521"/>
                </a:lnTo>
                <a:lnTo>
                  <a:pt x="0" y="3875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88368" y="7488134"/>
            <a:ext cx="5520134" cy="1920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000" b="true">
                <a:solidFill>
                  <a:srgbClr val="12354D"/>
                </a:solidFill>
                <a:latin typeface="Open Sans 1 Ultra-Bold"/>
                <a:ea typeface="Open Sans 1 Ultra-Bold"/>
                <a:cs typeface="Open Sans 1 Ultra-Bold"/>
                <a:sym typeface="Open Sans 1 Ultra-Bold"/>
              </a:rPr>
              <a:t>Problem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03760" y="302798"/>
            <a:ext cx="6454523" cy="5106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1503" indent="-285751" lvl="1">
              <a:lnSpc>
                <a:spcPts val="3705"/>
              </a:lnSpc>
              <a:buFont typeface="Arial"/>
              <a:buChar char="•"/>
            </a:pPr>
            <a:r>
              <a:rPr lang="en-US" sz="2647">
                <a:solidFill>
                  <a:srgbClr val="2D79AD"/>
                </a:solidFill>
                <a:latin typeface="Lato"/>
                <a:ea typeface="Lato"/>
                <a:cs typeface="Lato"/>
                <a:sym typeface="Lato"/>
              </a:rPr>
              <a:t>Manual diagnosis of chest X-rays is time-consuming</a:t>
            </a:r>
          </a:p>
          <a:p>
            <a:pPr algn="l" marL="571503" indent="-285751" lvl="1">
              <a:lnSpc>
                <a:spcPts val="3705"/>
              </a:lnSpc>
              <a:buFont typeface="Arial"/>
              <a:buChar char="•"/>
            </a:pPr>
            <a:r>
              <a:rPr lang="en-US" sz="2647">
                <a:solidFill>
                  <a:srgbClr val="2D79AD"/>
                </a:solidFill>
                <a:latin typeface="Lato"/>
                <a:ea typeface="Lato"/>
                <a:cs typeface="Lato"/>
                <a:sym typeface="Lato"/>
              </a:rPr>
              <a:t>High chances of human error in medical imaging</a:t>
            </a:r>
          </a:p>
          <a:p>
            <a:pPr algn="l" marL="571503" indent="-285751" lvl="1">
              <a:lnSpc>
                <a:spcPts val="3705"/>
              </a:lnSpc>
              <a:buFont typeface="Arial"/>
              <a:buChar char="•"/>
            </a:pPr>
            <a:r>
              <a:rPr lang="en-US" sz="2647">
                <a:solidFill>
                  <a:srgbClr val="2D79AD"/>
                </a:solidFill>
                <a:latin typeface="Lato"/>
                <a:ea typeface="Lato"/>
                <a:cs typeface="Lato"/>
                <a:sym typeface="Lato"/>
              </a:rPr>
              <a:t>Need for an automated AI-based classification system</a:t>
            </a:r>
          </a:p>
          <a:p>
            <a:pPr algn="l" marL="571503" indent="-285751" lvl="1">
              <a:lnSpc>
                <a:spcPts val="3705"/>
              </a:lnSpc>
              <a:buFont typeface="Arial"/>
              <a:buChar char="•"/>
            </a:pPr>
            <a:r>
              <a:rPr lang="en-US" sz="2647">
                <a:solidFill>
                  <a:srgbClr val="2D79AD"/>
                </a:solidFill>
                <a:latin typeface="Lato"/>
                <a:ea typeface="Lato"/>
                <a:cs typeface="Lato"/>
                <a:sym typeface="Lato"/>
              </a:rPr>
              <a:t>Goal:</a:t>
            </a:r>
          </a:p>
          <a:p>
            <a:pPr algn="l" marL="1143006" indent="-381002" lvl="2">
              <a:lnSpc>
                <a:spcPts val="3705"/>
              </a:lnSpc>
              <a:buFont typeface="Arial"/>
              <a:buChar char="⚬"/>
            </a:pPr>
            <a:r>
              <a:rPr lang="en-US" sz="2647">
                <a:solidFill>
                  <a:srgbClr val="2D79AD"/>
                </a:solidFill>
                <a:latin typeface="Lato"/>
                <a:ea typeface="Lato"/>
                <a:cs typeface="Lato"/>
                <a:sym typeface="Lato"/>
              </a:rPr>
              <a:t>Fast</a:t>
            </a:r>
          </a:p>
          <a:p>
            <a:pPr algn="l" marL="1143006" indent="-381002" lvl="2">
              <a:lnSpc>
                <a:spcPts val="3705"/>
              </a:lnSpc>
              <a:buFont typeface="Arial"/>
              <a:buChar char="⚬"/>
            </a:pPr>
            <a:r>
              <a:rPr lang="en-US" sz="2647">
                <a:solidFill>
                  <a:srgbClr val="2D79AD"/>
                </a:solidFill>
                <a:latin typeface="Lato"/>
                <a:ea typeface="Lato"/>
                <a:cs typeface="Lato"/>
                <a:sym typeface="Lato"/>
              </a:rPr>
              <a:t>Accurate</a:t>
            </a:r>
          </a:p>
          <a:p>
            <a:pPr algn="l" marL="1143006" indent="-381002" lvl="2">
              <a:lnSpc>
                <a:spcPts val="3705"/>
              </a:lnSpc>
              <a:buFont typeface="Arial"/>
              <a:buChar char="⚬"/>
            </a:pPr>
            <a:r>
              <a:rPr lang="en-US" sz="2647">
                <a:solidFill>
                  <a:srgbClr val="2D79AD"/>
                </a:solidFill>
                <a:latin typeface="Lato"/>
                <a:ea typeface="Lato"/>
                <a:cs typeface="Lato"/>
                <a:sym typeface="Lato"/>
              </a:rPr>
              <a:t>Explainable Pneumonia Detection</a:t>
            </a:r>
          </a:p>
          <a:p>
            <a:pPr algn="l">
              <a:lnSpc>
                <a:spcPts val="3544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892" y="3853021"/>
            <a:ext cx="8979108" cy="691667"/>
            <a:chOff x="0" y="0"/>
            <a:chExt cx="5275820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75820" cy="406400"/>
            </a:xfrm>
            <a:custGeom>
              <a:avLst/>
              <a:gdLst/>
              <a:ahLst/>
              <a:cxnLst/>
              <a:rect r="r" b="b" t="t" l="l"/>
              <a:pathLst>
                <a:path h="406400" w="5275820">
                  <a:moveTo>
                    <a:pt x="5072620" y="0"/>
                  </a:moveTo>
                  <a:cubicBezTo>
                    <a:pt x="5184844" y="0"/>
                    <a:pt x="5275820" y="90976"/>
                    <a:pt x="5275820" y="203200"/>
                  </a:cubicBezTo>
                  <a:cubicBezTo>
                    <a:pt x="5275820" y="315424"/>
                    <a:pt x="5184844" y="406400"/>
                    <a:pt x="507262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27582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74052" y="754946"/>
            <a:ext cx="7146138" cy="2359305"/>
            <a:chOff x="0" y="0"/>
            <a:chExt cx="1107124" cy="3655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07124" cy="365518"/>
            </a:xfrm>
            <a:custGeom>
              <a:avLst/>
              <a:gdLst/>
              <a:ahLst/>
              <a:cxnLst/>
              <a:rect r="r" b="b" t="t" l="l"/>
              <a:pathLst>
                <a:path h="365518" w="1107124">
                  <a:moveTo>
                    <a:pt x="39001" y="0"/>
                  </a:moveTo>
                  <a:lnTo>
                    <a:pt x="1068122" y="0"/>
                  </a:lnTo>
                  <a:cubicBezTo>
                    <a:pt x="1089662" y="0"/>
                    <a:pt x="1107124" y="17462"/>
                    <a:pt x="1107124" y="39001"/>
                  </a:cubicBezTo>
                  <a:lnTo>
                    <a:pt x="1107124" y="326517"/>
                  </a:lnTo>
                  <a:cubicBezTo>
                    <a:pt x="1107124" y="336860"/>
                    <a:pt x="1103015" y="346781"/>
                    <a:pt x="1095700" y="354095"/>
                  </a:cubicBezTo>
                  <a:cubicBezTo>
                    <a:pt x="1088386" y="361409"/>
                    <a:pt x="1078466" y="365518"/>
                    <a:pt x="1068122" y="365518"/>
                  </a:cubicBezTo>
                  <a:lnTo>
                    <a:pt x="39001" y="365518"/>
                  </a:lnTo>
                  <a:cubicBezTo>
                    <a:pt x="28658" y="365518"/>
                    <a:pt x="18737" y="361409"/>
                    <a:pt x="11423" y="354095"/>
                  </a:cubicBezTo>
                  <a:cubicBezTo>
                    <a:pt x="4109" y="346781"/>
                    <a:pt x="0" y="336860"/>
                    <a:pt x="0" y="326517"/>
                  </a:cubicBezTo>
                  <a:lnTo>
                    <a:pt x="0" y="39001"/>
                  </a:lnTo>
                  <a:cubicBezTo>
                    <a:pt x="0" y="28658"/>
                    <a:pt x="4109" y="18737"/>
                    <a:pt x="11423" y="11423"/>
                  </a:cubicBezTo>
                  <a:cubicBezTo>
                    <a:pt x="18737" y="4109"/>
                    <a:pt x="28658" y="0"/>
                    <a:pt x="39001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2052" r="0" b="-6974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333291" y="4980743"/>
            <a:ext cx="7298788" cy="4826045"/>
            <a:chOff x="0" y="0"/>
            <a:chExt cx="1130773" cy="7476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30773" cy="747681"/>
            </a:xfrm>
            <a:custGeom>
              <a:avLst/>
              <a:gdLst/>
              <a:ahLst/>
              <a:cxnLst/>
              <a:rect r="r" b="b" t="t" l="l"/>
              <a:pathLst>
                <a:path h="747681" w="1130773">
                  <a:moveTo>
                    <a:pt x="38186" y="0"/>
                  </a:moveTo>
                  <a:lnTo>
                    <a:pt x="1092588" y="0"/>
                  </a:lnTo>
                  <a:cubicBezTo>
                    <a:pt x="1113677" y="0"/>
                    <a:pt x="1130773" y="17096"/>
                    <a:pt x="1130773" y="38186"/>
                  </a:cubicBezTo>
                  <a:lnTo>
                    <a:pt x="1130773" y="709495"/>
                  </a:lnTo>
                  <a:cubicBezTo>
                    <a:pt x="1130773" y="730584"/>
                    <a:pt x="1113677" y="747681"/>
                    <a:pt x="1092588" y="747681"/>
                  </a:cubicBezTo>
                  <a:lnTo>
                    <a:pt x="38186" y="747681"/>
                  </a:lnTo>
                  <a:cubicBezTo>
                    <a:pt x="17096" y="747681"/>
                    <a:pt x="0" y="730584"/>
                    <a:pt x="0" y="709495"/>
                  </a:cubicBezTo>
                  <a:lnTo>
                    <a:pt x="0" y="38186"/>
                  </a:lnTo>
                  <a:cubicBezTo>
                    <a:pt x="0" y="17096"/>
                    <a:pt x="17096" y="0"/>
                    <a:pt x="38186" y="0"/>
                  </a:cubicBezTo>
                  <a:close/>
                </a:path>
              </a:pathLst>
            </a:custGeom>
            <a:blipFill>
              <a:blip r:embed="rId4"/>
              <a:stretch>
                <a:fillRect l="-19684" t="-11457" r="0" b="-9214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420652" y="2016048"/>
            <a:ext cx="8211427" cy="1836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4"/>
              </a:lnSpc>
              <a:spcBef>
                <a:spcPct val="0"/>
              </a:spcBef>
            </a:pPr>
            <a:r>
              <a:rPr lang="en-US" b="true" sz="5303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Objectives of the Project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047121" y="7538902"/>
            <a:ext cx="4486604" cy="785156"/>
          </a:xfrm>
          <a:custGeom>
            <a:avLst/>
            <a:gdLst/>
            <a:ahLst/>
            <a:cxnLst/>
            <a:rect r="r" b="b" t="t" l="l"/>
            <a:pathLst>
              <a:path h="785156" w="4486604">
                <a:moveTo>
                  <a:pt x="0" y="0"/>
                </a:moveTo>
                <a:lnTo>
                  <a:pt x="4486604" y="0"/>
                </a:lnTo>
                <a:lnTo>
                  <a:pt x="4486604" y="785156"/>
                </a:lnTo>
                <a:lnTo>
                  <a:pt x="0" y="7851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547375" y="1149443"/>
            <a:ext cx="4486604" cy="785156"/>
          </a:xfrm>
          <a:custGeom>
            <a:avLst/>
            <a:gdLst/>
            <a:ahLst/>
            <a:cxnLst/>
            <a:rect r="r" b="b" t="t" l="l"/>
            <a:pathLst>
              <a:path h="785156" w="4486604">
                <a:moveTo>
                  <a:pt x="0" y="0"/>
                </a:moveTo>
                <a:lnTo>
                  <a:pt x="4486603" y="0"/>
                </a:lnTo>
                <a:lnTo>
                  <a:pt x="4486603" y="785155"/>
                </a:lnTo>
                <a:lnTo>
                  <a:pt x="0" y="7851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4052" y="3994470"/>
            <a:ext cx="8476041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Develop an optimized CNN model for X-ray classification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75310" y="4980743"/>
            <a:ext cx="8979108" cy="691667"/>
            <a:chOff x="0" y="0"/>
            <a:chExt cx="5275820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275820" cy="406400"/>
            </a:xfrm>
            <a:custGeom>
              <a:avLst/>
              <a:gdLst/>
              <a:ahLst/>
              <a:cxnLst/>
              <a:rect r="r" b="b" t="t" l="l"/>
              <a:pathLst>
                <a:path h="406400" w="5275820">
                  <a:moveTo>
                    <a:pt x="5072620" y="0"/>
                  </a:moveTo>
                  <a:cubicBezTo>
                    <a:pt x="5184844" y="0"/>
                    <a:pt x="5275820" y="90976"/>
                    <a:pt x="5275820" y="203200"/>
                  </a:cubicBezTo>
                  <a:cubicBezTo>
                    <a:pt x="5275820" y="315424"/>
                    <a:pt x="5184844" y="406400"/>
                    <a:pt x="507262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527582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126843" y="5114925"/>
            <a:ext cx="8476041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Achieve high accuracy on CPU systems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222519" y="6110560"/>
            <a:ext cx="8979108" cy="691667"/>
            <a:chOff x="0" y="0"/>
            <a:chExt cx="5275820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275820" cy="406400"/>
            </a:xfrm>
            <a:custGeom>
              <a:avLst/>
              <a:gdLst/>
              <a:ahLst/>
              <a:cxnLst/>
              <a:rect r="r" b="b" t="t" l="l"/>
              <a:pathLst>
                <a:path h="406400" w="5275820">
                  <a:moveTo>
                    <a:pt x="5072620" y="0"/>
                  </a:moveTo>
                  <a:cubicBezTo>
                    <a:pt x="5184844" y="0"/>
                    <a:pt x="5275820" y="90976"/>
                    <a:pt x="5275820" y="203200"/>
                  </a:cubicBezTo>
                  <a:cubicBezTo>
                    <a:pt x="5275820" y="315424"/>
                    <a:pt x="5184844" y="406400"/>
                    <a:pt x="507262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527582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474052" y="6243910"/>
            <a:ext cx="8476041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Transfer Learning for faster training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75310" y="7240376"/>
            <a:ext cx="8979108" cy="691667"/>
            <a:chOff x="0" y="0"/>
            <a:chExt cx="5275820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275820" cy="406400"/>
            </a:xfrm>
            <a:custGeom>
              <a:avLst/>
              <a:gdLst/>
              <a:ahLst/>
              <a:cxnLst/>
              <a:rect r="r" b="b" t="t" l="l"/>
              <a:pathLst>
                <a:path h="406400" w="5275820">
                  <a:moveTo>
                    <a:pt x="5072620" y="0"/>
                  </a:moveTo>
                  <a:cubicBezTo>
                    <a:pt x="5184844" y="0"/>
                    <a:pt x="5275820" y="90976"/>
                    <a:pt x="5275820" y="203200"/>
                  </a:cubicBezTo>
                  <a:cubicBezTo>
                    <a:pt x="5275820" y="315424"/>
                    <a:pt x="5184844" y="406400"/>
                    <a:pt x="507262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527582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126843" y="7392776"/>
            <a:ext cx="8476041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 Grad-CAM for model explainability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222519" y="8324058"/>
            <a:ext cx="8979108" cy="691667"/>
            <a:chOff x="0" y="0"/>
            <a:chExt cx="5275820" cy="406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275820" cy="406400"/>
            </a:xfrm>
            <a:custGeom>
              <a:avLst/>
              <a:gdLst/>
              <a:ahLst/>
              <a:cxnLst/>
              <a:rect r="r" b="b" t="t" l="l"/>
              <a:pathLst>
                <a:path h="406400" w="5275820">
                  <a:moveTo>
                    <a:pt x="5072620" y="0"/>
                  </a:moveTo>
                  <a:cubicBezTo>
                    <a:pt x="5184844" y="0"/>
                    <a:pt x="5275820" y="90976"/>
                    <a:pt x="5275820" y="203200"/>
                  </a:cubicBezTo>
                  <a:cubicBezTo>
                    <a:pt x="5275820" y="315424"/>
                    <a:pt x="5184844" y="406400"/>
                    <a:pt x="507262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527582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474052" y="8465506"/>
            <a:ext cx="8476041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Make the system Jenkins-compatible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902710" cy="10023224"/>
          </a:xfrm>
          <a:custGeom>
            <a:avLst/>
            <a:gdLst/>
            <a:ahLst/>
            <a:cxnLst/>
            <a:rect r="r" b="b" t="t" l="l"/>
            <a:pathLst>
              <a:path h="10023224" w="10902710">
                <a:moveTo>
                  <a:pt x="0" y="0"/>
                </a:moveTo>
                <a:lnTo>
                  <a:pt x="10902710" y="0"/>
                </a:lnTo>
                <a:lnTo>
                  <a:pt x="10902710" y="10023224"/>
                </a:lnTo>
                <a:lnTo>
                  <a:pt x="0" y="10023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03" r="-708" b="-167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068245" y="751420"/>
            <a:ext cx="6775168" cy="8727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9764" indent="-314882" lvl="1">
              <a:lnSpc>
                <a:spcPts val="4083"/>
              </a:lnSpc>
              <a:buFont typeface="Arial"/>
              <a:buChar char="•"/>
            </a:pPr>
            <a:r>
              <a:rPr lang="en-US" sz="291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Built a deep learning model to classify chest X-ray images (NORMAL vs PNEUMONIA)</a:t>
            </a:r>
          </a:p>
          <a:p>
            <a:pPr algn="l" marL="629764" indent="-314882" lvl="1">
              <a:lnSpc>
                <a:spcPts val="4083"/>
              </a:lnSpc>
              <a:buFont typeface="Arial"/>
              <a:buChar char="•"/>
            </a:pPr>
            <a:r>
              <a:rPr lang="en-US" sz="2916">
                <a:solidFill>
                  <a:srgbClr val="E2DFD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Used MobileNetV2 with transfer learning for high accuracy and fast training</a:t>
            </a:r>
          </a:p>
          <a:p>
            <a:pPr algn="l" marL="629764" indent="-314882" lvl="1">
              <a:lnSpc>
                <a:spcPts val="4083"/>
              </a:lnSpc>
              <a:buFont typeface="Arial"/>
              <a:buChar char="•"/>
            </a:pPr>
            <a:r>
              <a:rPr lang="en-US" sz="291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Applied preprocessing and data augmentation to improve model performance</a:t>
            </a:r>
          </a:p>
          <a:p>
            <a:pPr algn="l" marL="629764" indent="-314882" lvl="1">
              <a:lnSpc>
                <a:spcPts val="4083"/>
              </a:lnSpc>
              <a:buFont typeface="Arial"/>
              <a:buChar char="•"/>
            </a:pPr>
            <a:r>
              <a:rPr lang="en-US" sz="2916">
                <a:solidFill>
                  <a:srgbClr val="E2DFD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Fine-tuned the model by freezing early layers and training last layers</a:t>
            </a:r>
          </a:p>
          <a:p>
            <a:pPr algn="l" marL="629764" indent="-314882" lvl="1">
              <a:lnSpc>
                <a:spcPts val="4083"/>
              </a:lnSpc>
              <a:buFont typeface="Arial"/>
              <a:buChar char="•"/>
            </a:pPr>
            <a:r>
              <a:rPr lang="en-US" sz="291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Evaluated using accuracy, confusion matrix, and classification report</a:t>
            </a:r>
          </a:p>
          <a:p>
            <a:pPr algn="l" marL="629764" indent="-314882" lvl="1">
              <a:lnSpc>
                <a:spcPts val="4083"/>
              </a:lnSpc>
              <a:buFont typeface="Arial"/>
              <a:buChar char="•"/>
            </a:pPr>
            <a:r>
              <a:rPr lang="en-US" sz="2916">
                <a:solidFill>
                  <a:srgbClr val="E2DFD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Implemented Grad-CAM for explainable predictions</a:t>
            </a:r>
          </a:p>
          <a:p>
            <a:pPr algn="l" marL="629764" indent="-314882" lvl="1">
              <a:lnSpc>
                <a:spcPts val="4083"/>
              </a:lnSpc>
              <a:buFont typeface="Arial"/>
              <a:buChar char="•"/>
            </a:pPr>
            <a:r>
              <a:rPr lang="en-US" sz="291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Designed to run on CPU and Jenkins (headless automated environment)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7344" y="2342653"/>
            <a:ext cx="3454688" cy="3067825"/>
            <a:chOff x="0" y="0"/>
            <a:chExt cx="909877" cy="807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9877" cy="807987"/>
            </a:xfrm>
            <a:custGeom>
              <a:avLst/>
              <a:gdLst/>
              <a:ahLst/>
              <a:cxnLst/>
              <a:rect r="r" b="b" t="t" l="l"/>
              <a:pathLst>
                <a:path h="807987" w="909877">
                  <a:moveTo>
                    <a:pt x="0" y="0"/>
                  </a:moveTo>
                  <a:lnTo>
                    <a:pt x="909877" y="0"/>
                  </a:lnTo>
                  <a:lnTo>
                    <a:pt x="909877" y="807987"/>
                  </a:lnTo>
                  <a:lnTo>
                    <a:pt x="0" y="807987"/>
                  </a:lnTo>
                  <a:close/>
                </a:path>
              </a:pathLst>
            </a:custGeom>
            <a:gradFill rotWithShape="true">
              <a:gsLst>
                <a:gs pos="0">
                  <a:srgbClr val="1933A8">
                    <a:alpha val="100000"/>
                  </a:srgbClr>
                </a:gs>
                <a:gs pos="100000">
                  <a:srgbClr val="5271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909877" cy="798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461704" cy="408608"/>
          </a:xfrm>
          <a:custGeom>
            <a:avLst/>
            <a:gdLst/>
            <a:ahLst/>
            <a:cxnLst/>
            <a:rect r="r" b="b" t="t" l="l"/>
            <a:pathLst>
              <a:path h="408608" w="461704">
                <a:moveTo>
                  <a:pt x="0" y="0"/>
                </a:moveTo>
                <a:lnTo>
                  <a:pt x="461704" y="0"/>
                </a:lnTo>
                <a:lnTo>
                  <a:pt x="461704" y="408608"/>
                </a:lnTo>
                <a:lnTo>
                  <a:pt x="0" y="408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63382" y="-1566231"/>
            <a:ext cx="3486600" cy="3719040"/>
          </a:xfrm>
          <a:custGeom>
            <a:avLst/>
            <a:gdLst/>
            <a:ahLst/>
            <a:cxnLst/>
            <a:rect r="r" b="b" t="t" l="l"/>
            <a:pathLst>
              <a:path h="3719040" w="3486600">
                <a:moveTo>
                  <a:pt x="0" y="0"/>
                </a:moveTo>
                <a:lnTo>
                  <a:pt x="3486600" y="0"/>
                </a:lnTo>
                <a:lnTo>
                  <a:pt x="3486600" y="3719040"/>
                </a:lnTo>
                <a:lnTo>
                  <a:pt x="0" y="3719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675426" y="7725054"/>
            <a:ext cx="9225147" cy="8229600"/>
          </a:xfrm>
          <a:custGeom>
            <a:avLst/>
            <a:gdLst/>
            <a:ahLst/>
            <a:cxnLst/>
            <a:rect r="r" b="b" t="t" l="l"/>
            <a:pathLst>
              <a:path h="8229600" w="9225147">
                <a:moveTo>
                  <a:pt x="0" y="0"/>
                </a:moveTo>
                <a:lnTo>
                  <a:pt x="9225148" y="0"/>
                </a:lnTo>
                <a:lnTo>
                  <a:pt x="92251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705699" y="359964"/>
            <a:ext cx="8724809" cy="158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6"/>
              </a:lnSpc>
            </a:pPr>
            <a:r>
              <a:rPr lang="en-US" b="true" sz="5834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TECHNOLOGIES &amp; TOOLS USED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613415" y="2342653"/>
            <a:ext cx="3454688" cy="3067825"/>
            <a:chOff x="0" y="0"/>
            <a:chExt cx="909877" cy="8079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09877" cy="807987"/>
            </a:xfrm>
            <a:custGeom>
              <a:avLst/>
              <a:gdLst/>
              <a:ahLst/>
              <a:cxnLst/>
              <a:rect r="r" b="b" t="t" l="l"/>
              <a:pathLst>
                <a:path h="807987" w="909877">
                  <a:moveTo>
                    <a:pt x="0" y="0"/>
                  </a:moveTo>
                  <a:lnTo>
                    <a:pt x="909877" y="0"/>
                  </a:lnTo>
                  <a:lnTo>
                    <a:pt x="909877" y="807987"/>
                  </a:lnTo>
                  <a:lnTo>
                    <a:pt x="0" y="807987"/>
                  </a:lnTo>
                  <a:close/>
                </a:path>
              </a:pathLst>
            </a:custGeom>
            <a:gradFill rotWithShape="true">
              <a:gsLst>
                <a:gs pos="0">
                  <a:srgbClr val="1933A8">
                    <a:alpha val="100000"/>
                  </a:srgbClr>
                </a:gs>
                <a:gs pos="100000">
                  <a:srgbClr val="5271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909877" cy="798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681925" y="6343541"/>
            <a:ext cx="3454688" cy="3067825"/>
            <a:chOff x="0" y="0"/>
            <a:chExt cx="909877" cy="80798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09877" cy="807987"/>
            </a:xfrm>
            <a:custGeom>
              <a:avLst/>
              <a:gdLst/>
              <a:ahLst/>
              <a:cxnLst/>
              <a:rect r="r" b="b" t="t" l="l"/>
              <a:pathLst>
                <a:path h="807987" w="909877">
                  <a:moveTo>
                    <a:pt x="0" y="0"/>
                  </a:moveTo>
                  <a:lnTo>
                    <a:pt x="909877" y="0"/>
                  </a:lnTo>
                  <a:lnTo>
                    <a:pt x="909877" y="807987"/>
                  </a:lnTo>
                  <a:lnTo>
                    <a:pt x="0" y="807987"/>
                  </a:lnTo>
                  <a:close/>
                </a:path>
              </a:pathLst>
            </a:custGeom>
            <a:gradFill rotWithShape="true">
              <a:gsLst>
                <a:gs pos="0">
                  <a:srgbClr val="1933A8">
                    <a:alpha val="100000"/>
                  </a:srgbClr>
                </a:gs>
                <a:gs pos="100000">
                  <a:srgbClr val="5271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9525"/>
              <a:ext cx="909877" cy="798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1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99486" y="2342653"/>
            <a:ext cx="3454688" cy="3067825"/>
            <a:chOff x="0" y="0"/>
            <a:chExt cx="909877" cy="8079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09877" cy="807987"/>
            </a:xfrm>
            <a:custGeom>
              <a:avLst/>
              <a:gdLst/>
              <a:ahLst/>
              <a:cxnLst/>
              <a:rect r="r" b="b" t="t" l="l"/>
              <a:pathLst>
                <a:path h="807987" w="909877">
                  <a:moveTo>
                    <a:pt x="0" y="0"/>
                  </a:moveTo>
                  <a:lnTo>
                    <a:pt x="909877" y="0"/>
                  </a:lnTo>
                  <a:lnTo>
                    <a:pt x="909877" y="807987"/>
                  </a:lnTo>
                  <a:lnTo>
                    <a:pt x="0" y="807987"/>
                  </a:lnTo>
                  <a:close/>
                </a:path>
              </a:pathLst>
            </a:custGeom>
            <a:gradFill rotWithShape="true">
              <a:gsLst>
                <a:gs pos="0">
                  <a:srgbClr val="1933A8">
                    <a:alpha val="100000"/>
                  </a:srgbClr>
                </a:gs>
                <a:gs pos="100000">
                  <a:srgbClr val="5271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9525"/>
              <a:ext cx="909877" cy="798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1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804612" y="6343541"/>
            <a:ext cx="3454688" cy="3067825"/>
            <a:chOff x="0" y="0"/>
            <a:chExt cx="909877" cy="80798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09877" cy="807987"/>
            </a:xfrm>
            <a:custGeom>
              <a:avLst/>
              <a:gdLst/>
              <a:ahLst/>
              <a:cxnLst/>
              <a:rect r="r" b="b" t="t" l="l"/>
              <a:pathLst>
                <a:path h="807987" w="909877">
                  <a:moveTo>
                    <a:pt x="0" y="0"/>
                  </a:moveTo>
                  <a:lnTo>
                    <a:pt x="909877" y="0"/>
                  </a:lnTo>
                  <a:lnTo>
                    <a:pt x="909877" y="807987"/>
                  </a:lnTo>
                  <a:lnTo>
                    <a:pt x="0" y="807987"/>
                  </a:lnTo>
                  <a:close/>
                </a:path>
              </a:pathLst>
            </a:custGeom>
            <a:gradFill rotWithShape="true">
              <a:gsLst>
                <a:gs pos="0">
                  <a:srgbClr val="1933A8">
                    <a:alpha val="100000"/>
                  </a:srgbClr>
                </a:gs>
                <a:gs pos="100000">
                  <a:srgbClr val="5271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9525"/>
              <a:ext cx="909877" cy="798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1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804612" y="2342653"/>
            <a:ext cx="3454688" cy="3067825"/>
            <a:chOff x="0" y="0"/>
            <a:chExt cx="909877" cy="80798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09877" cy="807987"/>
            </a:xfrm>
            <a:custGeom>
              <a:avLst/>
              <a:gdLst/>
              <a:ahLst/>
              <a:cxnLst/>
              <a:rect r="r" b="b" t="t" l="l"/>
              <a:pathLst>
                <a:path h="807987" w="909877">
                  <a:moveTo>
                    <a:pt x="0" y="0"/>
                  </a:moveTo>
                  <a:lnTo>
                    <a:pt x="909877" y="0"/>
                  </a:lnTo>
                  <a:lnTo>
                    <a:pt x="909877" y="807987"/>
                  </a:lnTo>
                  <a:lnTo>
                    <a:pt x="0" y="807987"/>
                  </a:lnTo>
                  <a:close/>
                </a:path>
              </a:pathLst>
            </a:custGeom>
            <a:gradFill rotWithShape="true">
              <a:gsLst>
                <a:gs pos="0">
                  <a:srgbClr val="1933A8">
                    <a:alpha val="100000"/>
                  </a:srgbClr>
                </a:gs>
                <a:gs pos="100000">
                  <a:srgbClr val="5271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9525"/>
              <a:ext cx="909877" cy="798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1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704635" y="6343541"/>
            <a:ext cx="3454688" cy="3067825"/>
            <a:chOff x="0" y="0"/>
            <a:chExt cx="909877" cy="80798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09877" cy="807987"/>
            </a:xfrm>
            <a:custGeom>
              <a:avLst/>
              <a:gdLst/>
              <a:ahLst/>
              <a:cxnLst/>
              <a:rect r="r" b="b" t="t" l="l"/>
              <a:pathLst>
                <a:path h="807987" w="909877">
                  <a:moveTo>
                    <a:pt x="0" y="0"/>
                  </a:moveTo>
                  <a:lnTo>
                    <a:pt x="909877" y="0"/>
                  </a:lnTo>
                  <a:lnTo>
                    <a:pt x="909877" y="807987"/>
                  </a:lnTo>
                  <a:lnTo>
                    <a:pt x="0" y="807987"/>
                  </a:lnTo>
                  <a:close/>
                </a:path>
              </a:pathLst>
            </a:custGeom>
            <a:gradFill rotWithShape="true">
              <a:gsLst>
                <a:gs pos="0">
                  <a:srgbClr val="1933A8">
                    <a:alpha val="100000"/>
                  </a:srgbClr>
                </a:gs>
                <a:gs pos="100000">
                  <a:srgbClr val="5271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9525"/>
              <a:ext cx="909877" cy="798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1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727344" y="6343541"/>
            <a:ext cx="3454688" cy="3067825"/>
            <a:chOff x="0" y="0"/>
            <a:chExt cx="909877" cy="80798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09877" cy="807987"/>
            </a:xfrm>
            <a:custGeom>
              <a:avLst/>
              <a:gdLst/>
              <a:ahLst/>
              <a:cxnLst/>
              <a:rect r="r" b="b" t="t" l="l"/>
              <a:pathLst>
                <a:path h="807987" w="909877">
                  <a:moveTo>
                    <a:pt x="0" y="0"/>
                  </a:moveTo>
                  <a:lnTo>
                    <a:pt x="909877" y="0"/>
                  </a:lnTo>
                  <a:lnTo>
                    <a:pt x="909877" y="807987"/>
                  </a:lnTo>
                  <a:lnTo>
                    <a:pt x="0" y="807987"/>
                  </a:lnTo>
                  <a:close/>
                </a:path>
              </a:pathLst>
            </a:custGeom>
            <a:gradFill rotWithShape="true">
              <a:gsLst>
                <a:gs pos="0">
                  <a:srgbClr val="1933A8">
                    <a:alpha val="100000"/>
                  </a:srgbClr>
                </a:gs>
                <a:gs pos="100000">
                  <a:srgbClr val="5271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9525"/>
              <a:ext cx="909877" cy="798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1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-1347061" y="7725054"/>
            <a:ext cx="3486600" cy="3719040"/>
          </a:xfrm>
          <a:custGeom>
            <a:avLst/>
            <a:gdLst/>
            <a:ahLst/>
            <a:cxnLst/>
            <a:rect r="r" b="b" t="t" l="l"/>
            <a:pathLst>
              <a:path h="3719040" w="3486600">
                <a:moveTo>
                  <a:pt x="0" y="0"/>
                </a:moveTo>
                <a:lnTo>
                  <a:pt x="3486600" y="0"/>
                </a:lnTo>
                <a:lnTo>
                  <a:pt x="3486600" y="3719040"/>
                </a:lnTo>
                <a:lnTo>
                  <a:pt x="0" y="3719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727344" y="2708275"/>
            <a:ext cx="3454688" cy="1884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true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Python</a:t>
            </a:r>
            <a:r>
              <a:rPr lang="en-US" sz="2700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: Main language for developing the project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613415" y="2708275"/>
            <a:ext cx="3454688" cy="283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TensorFlow &amp; Keras: For building and training the deep learning model</a:t>
            </a:r>
          </a:p>
          <a:p>
            <a:pPr algn="ctr">
              <a:lnSpc>
                <a:spcPts val="3780"/>
              </a:lnSpc>
            </a:pPr>
          </a:p>
          <a:p>
            <a:pPr algn="ctr">
              <a:lnSpc>
                <a:spcPts val="3780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9496729" y="2295028"/>
            <a:ext cx="3454688" cy="331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OpenCV (cv2): For image processing and Grad-CAM visualization</a:t>
            </a:r>
          </a:p>
          <a:p>
            <a:pPr algn="ctr">
              <a:lnSpc>
                <a:spcPts val="3780"/>
              </a:lnSpc>
            </a:pPr>
          </a:p>
          <a:p>
            <a:pPr algn="ctr">
              <a:lnSpc>
                <a:spcPts val="3780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13804612" y="2295028"/>
            <a:ext cx="3454688" cy="283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NumPy: For numerical and array operations</a:t>
            </a:r>
          </a:p>
          <a:p>
            <a:pPr algn="ctr">
              <a:lnSpc>
                <a:spcPts val="3780"/>
              </a:lnSpc>
            </a:pPr>
          </a:p>
          <a:p>
            <a:pPr algn="ctr">
              <a:lnSpc>
                <a:spcPts val="3780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727344" y="6911619"/>
            <a:ext cx="3454688" cy="1884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Matplotlib: For plotting graphs and results</a:t>
            </a:r>
          </a:p>
          <a:p>
            <a:pPr algn="ctr">
              <a:lnSpc>
                <a:spcPts val="3780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3804612" y="6759219"/>
            <a:ext cx="3454688" cy="3789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Windows OS: Local environment for training and testing the model</a:t>
            </a:r>
          </a:p>
          <a:p>
            <a:pPr algn="ctr">
              <a:lnSpc>
                <a:spcPts val="3780"/>
              </a:lnSpc>
            </a:pPr>
          </a:p>
          <a:p>
            <a:pPr algn="ctr">
              <a:lnSpc>
                <a:spcPts val="3780"/>
              </a:lnSpc>
            </a:pPr>
          </a:p>
          <a:p>
            <a:pPr algn="ctr">
              <a:lnSpc>
                <a:spcPts val="3780"/>
              </a:lnSpc>
            </a:pPr>
          </a:p>
          <a:p>
            <a:pPr algn="ctr">
              <a:lnSpc>
                <a:spcPts val="3780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9681925" y="6759219"/>
            <a:ext cx="3454688" cy="2360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Jenkins: For automated training and CI/CD execution</a:t>
            </a:r>
          </a:p>
          <a:p>
            <a:pPr algn="ctr">
              <a:lnSpc>
                <a:spcPts val="3780"/>
              </a:lnSpc>
            </a:pPr>
          </a:p>
          <a:p>
            <a:pPr algn="ctr">
              <a:lnSpc>
                <a:spcPts val="3780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5704635" y="6759219"/>
            <a:ext cx="3454688" cy="2360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Scikit-learn: For evaluation metrics and performance analysis</a:t>
            </a:r>
          </a:p>
          <a:p>
            <a:pPr algn="ctr">
              <a:lnSpc>
                <a:spcPts val="378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6777" y="-391566"/>
            <a:ext cx="9225147" cy="8229600"/>
          </a:xfrm>
          <a:custGeom>
            <a:avLst/>
            <a:gdLst/>
            <a:ahLst/>
            <a:cxnLst/>
            <a:rect r="r" b="b" t="t" l="l"/>
            <a:pathLst>
              <a:path h="8229600" w="9225147">
                <a:moveTo>
                  <a:pt x="0" y="0"/>
                </a:moveTo>
                <a:lnTo>
                  <a:pt x="9225147" y="0"/>
                </a:lnTo>
                <a:lnTo>
                  <a:pt x="9225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055452" y="6577855"/>
            <a:ext cx="9225147" cy="8229600"/>
          </a:xfrm>
          <a:custGeom>
            <a:avLst/>
            <a:gdLst/>
            <a:ahLst/>
            <a:cxnLst/>
            <a:rect r="r" b="b" t="t" l="l"/>
            <a:pathLst>
              <a:path h="8229600" w="9225147">
                <a:moveTo>
                  <a:pt x="0" y="0"/>
                </a:moveTo>
                <a:lnTo>
                  <a:pt x="9225147" y="0"/>
                </a:lnTo>
                <a:lnTo>
                  <a:pt x="9225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0" y="-90108"/>
            <a:ext cx="5102386" cy="10467217"/>
            <a:chOff x="0" y="0"/>
            <a:chExt cx="1343838" cy="27567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3838" cy="2756798"/>
            </a:xfrm>
            <a:custGeom>
              <a:avLst/>
              <a:gdLst/>
              <a:ahLst/>
              <a:cxnLst/>
              <a:rect r="r" b="b" t="t" l="l"/>
              <a:pathLst>
                <a:path h="2756798" w="1343838">
                  <a:moveTo>
                    <a:pt x="0" y="0"/>
                  </a:moveTo>
                  <a:lnTo>
                    <a:pt x="1343838" y="0"/>
                  </a:lnTo>
                  <a:lnTo>
                    <a:pt x="1343838" y="2756798"/>
                  </a:lnTo>
                  <a:lnTo>
                    <a:pt x="0" y="2756798"/>
                  </a:lnTo>
                  <a:close/>
                </a:path>
              </a:pathLst>
            </a:custGeom>
            <a:gradFill rotWithShape="true">
              <a:gsLst>
                <a:gs pos="0">
                  <a:srgbClr val="1933A8">
                    <a:alpha val="100000"/>
                  </a:srgbClr>
                </a:gs>
                <a:gs pos="100000">
                  <a:srgbClr val="5271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1343838" cy="2747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1576195"/>
            <a:ext cx="8255582" cy="7450236"/>
            <a:chOff x="0" y="0"/>
            <a:chExt cx="1279006" cy="11542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79006" cy="1154236"/>
            </a:xfrm>
            <a:custGeom>
              <a:avLst/>
              <a:gdLst/>
              <a:ahLst/>
              <a:cxnLst/>
              <a:rect r="r" b="b" t="t" l="l"/>
              <a:pathLst>
                <a:path h="1154236" w="1279006">
                  <a:moveTo>
                    <a:pt x="93778" y="0"/>
                  </a:moveTo>
                  <a:lnTo>
                    <a:pt x="1185228" y="0"/>
                  </a:lnTo>
                  <a:cubicBezTo>
                    <a:pt x="1237020" y="0"/>
                    <a:pt x="1279006" y="41986"/>
                    <a:pt x="1279006" y="93778"/>
                  </a:cubicBezTo>
                  <a:lnTo>
                    <a:pt x="1279006" y="1060458"/>
                  </a:lnTo>
                  <a:cubicBezTo>
                    <a:pt x="1279006" y="1085330"/>
                    <a:pt x="1269126" y="1109183"/>
                    <a:pt x="1251539" y="1126769"/>
                  </a:cubicBezTo>
                  <a:cubicBezTo>
                    <a:pt x="1233952" y="1144356"/>
                    <a:pt x="1210099" y="1154236"/>
                    <a:pt x="1185228" y="1154236"/>
                  </a:cubicBezTo>
                  <a:lnTo>
                    <a:pt x="93778" y="1154236"/>
                  </a:lnTo>
                  <a:cubicBezTo>
                    <a:pt x="68907" y="1154236"/>
                    <a:pt x="45054" y="1144356"/>
                    <a:pt x="27467" y="1126769"/>
                  </a:cubicBezTo>
                  <a:cubicBezTo>
                    <a:pt x="9880" y="1109183"/>
                    <a:pt x="0" y="1085330"/>
                    <a:pt x="0" y="1060458"/>
                  </a:cubicBezTo>
                  <a:lnTo>
                    <a:pt x="0" y="93778"/>
                  </a:lnTo>
                  <a:cubicBezTo>
                    <a:pt x="0" y="68907"/>
                    <a:pt x="9880" y="45054"/>
                    <a:pt x="27467" y="27467"/>
                  </a:cubicBezTo>
                  <a:cubicBezTo>
                    <a:pt x="45054" y="9880"/>
                    <a:pt x="68907" y="0"/>
                    <a:pt x="93778" y="0"/>
                  </a:cubicBezTo>
                  <a:close/>
                </a:path>
              </a:pathLst>
            </a:custGeom>
            <a:blipFill>
              <a:blip r:embed="rId3"/>
              <a:stretch>
                <a:fillRect l="-6579" t="0" r="-6579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386106" y="-1859520"/>
            <a:ext cx="3486600" cy="3719040"/>
          </a:xfrm>
          <a:custGeom>
            <a:avLst/>
            <a:gdLst/>
            <a:ahLst/>
            <a:cxnLst/>
            <a:rect r="r" b="b" t="t" l="l"/>
            <a:pathLst>
              <a:path h="3719040" w="3486600">
                <a:moveTo>
                  <a:pt x="0" y="0"/>
                </a:moveTo>
                <a:lnTo>
                  <a:pt x="3486600" y="0"/>
                </a:lnTo>
                <a:lnTo>
                  <a:pt x="3486600" y="3719040"/>
                </a:lnTo>
                <a:lnTo>
                  <a:pt x="0" y="3719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307815" y="2128687"/>
            <a:ext cx="6085888" cy="1594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5834" b="true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DATASET DESCRIPTION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07815" y="3904209"/>
            <a:ext cx="7479037" cy="5702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9426" indent="-384713" lvl="1">
              <a:lnSpc>
                <a:spcPts val="4134"/>
              </a:lnSpc>
              <a:buFont typeface="Arial"/>
              <a:buChar char="•"/>
            </a:pPr>
            <a:r>
              <a:rPr lang="en-US" sz="3563" spc="14">
                <a:solidFill>
                  <a:srgbClr val="3693CC"/>
                </a:solidFill>
                <a:latin typeface="Poppins"/>
                <a:ea typeface="Poppins"/>
                <a:cs typeface="Poppins"/>
                <a:sym typeface="Poppins"/>
              </a:rPr>
              <a:t>Dataset: Chest X-Ray Images</a:t>
            </a:r>
          </a:p>
          <a:p>
            <a:pPr algn="l" marL="769426" indent="-384713" lvl="1">
              <a:lnSpc>
                <a:spcPts val="4134"/>
              </a:lnSpc>
              <a:buFont typeface="Arial"/>
              <a:buChar char="•"/>
            </a:pPr>
            <a:r>
              <a:rPr lang="en-US" sz="3563" spc="14">
                <a:solidFill>
                  <a:srgbClr val="3693CC"/>
                </a:solidFill>
                <a:latin typeface="Poppins"/>
                <a:ea typeface="Poppins"/>
                <a:cs typeface="Poppins"/>
                <a:sym typeface="Poppins"/>
              </a:rPr>
              <a:t>Directory Structure:</a:t>
            </a:r>
          </a:p>
          <a:p>
            <a:pPr algn="l" marL="1538853" indent="-512951" lvl="2">
              <a:lnSpc>
                <a:spcPts val="4134"/>
              </a:lnSpc>
              <a:buFont typeface="Arial"/>
              <a:buChar char="⚬"/>
            </a:pPr>
            <a:r>
              <a:rPr lang="en-US" sz="3563" spc="14">
                <a:solidFill>
                  <a:srgbClr val="3693CC"/>
                </a:solidFill>
                <a:latin typeface="Poppins"/>
                <a:ea typeface="Poppins"/>
                <a:cs typeface="Poppins"/>
                <a:sym typeface="Poppins"/>
              </a:rPr>
              <a:t>Train Folder</a:t>
            </a:r>
          </a:p>
          <a:p>
            <a:pPr algn="l" marL="1538853" indent="-512951" lvl="2">
              <a:lnSpc>
                <a:spcPts val="4134"/>
              </a:lnSpc>
              <a:buFont typeface="Arial"/>
              <a:buChar char="⚬"/>
            </a:pPr>
            <a:r>
              <a:rPr lang="en-US" sz="3563" spc="14">
                <a:solidFill>
                  <a:srgbClr val="3693CC"/>
                </a:solidFill>
                <a:latin typeface="Poppins"/>
                <a:ea typeface="Poppins"/>
                <a:cs typeface="Poppins"/>
                <a:sym typeface="Poppins"/>
              </a:rPr>
              <a:t>Validation Folder</a:t>
            </a:r>
          </a:p>
          <a:p>
            <a:pPr algn="l" marL="1538853" indent="-512951" lvl="2">
              <a:lnSpc>
                <a:spcPts val="4134"/>
              </a:lnSpc>
              <a:buFont typeface="Arial"/>
              <a:buChar char="⚬"/>
            </a:pPr>
            <a:r>
              <a:rPr lang="en-US" sz="3563" spc="14">
                <a:solidFill>
                  <a:srgbClr val="3693CC"/>
                </a:solidFill>
                <a:latin typeface="Poppins"/>
                <a:ea typeface="Poppins"/>
                <a:cs typeface="Poppins"/>
                <a:sym typeface="Poppins"/>
              </a:rPr>
              <a:t>Test Folder</a:t>
            </a:r>
          </a:p>
          <a:p>
            <a:pPr algn="l" marL="769426" indent="-384713" lvl="1">
              <a:lnSpc>
                <a:spcPts val="4134"/>
              </a:lnSpc>
              <a:buFont typeface="Arial"/>
              <a:buChar char="•"/>
            </a:pPr>
            <a:r>
              <a:rPr lang="en-US" sz="3563" spc="14">
                <a:solidFill>
                  <a:srgbClr val="3693CC"/>
                </a:solidFill>
                <a:latin typeface="Poppins"/>
                <a:ea typeface="Poppins"/>
                <a:cs typeface="Poppins"/>
                <a:sym typeface="Poppins"/>
              </a:rPr>
              <a:t>Classes:</a:t>
            </a:r>
          </a:p>
          <a:p>
            <a:pPr algn="l" marL="1538853" indent="-512951" lvl="2">
              <a:lnSpc>
                <a:spcPts val="4134"/>
              </a:lnSpc>
              <a:buFont typeface="Arial"/>
              <a:buChar char="⚬"/>
            </a:pPr>
            <a:r>
              <a:rPr lang="en-US" sz="3563" spc="14">
                <a:solidFill>
                  <a:srgbClr val="3693CC"/>
                </a:solidFill>
                <a:latin typeface="Poppins"/>
                <a:ea typeface="Poppins"/>
                <a:cs typeface="Poppins"/>
                <a:sym typeface="Poppins"/>
              </a:rPr>
              <a:t>NORMAL</a:t>
            </a:r>
          </a:p>
          <a:p>
            <a:pPr algn="l" marL="1538853" indent="-512951" lvl="2">
              <a:lnSpc>
                <a:spcPts val="4134"/>
              </a:lnSpc>
              <a:buFont typeface="Arial"/>
              <a:buChar char="⚬"/>
            </a:pPr>
            <a:r>
              <a:rPr lang="en-US" sz="3563" spc="14">
                <a:solidFill>
                  <a:srgbClr val="3693CC"/>
                </a:solidFill>
                <a:latin typeface="Poppins"/>
                <a:ea typeface="Poppins"/>
                <a:cs typeface="Poppins"/>
                <a:sym typeface="Poppins"/>
              </a:rPr>
              <a:t>PNEUMONIA</a:t>
            </a:r>
          </a:p>
          <a:p>
            <a:pPr algn="l" marL="769426" indent="-384713" lvl="1">
              <a:lnSpc>
                <a:spcPts val="4134"/>
              </a:lnSpc>
              <a:buFont typeface="Arial"/>
              <a:buChar char="•"/>
            </a:pPr>
            <a:r>
              <a:rPr lang="en-US" sz="3563" spc="14">
                <a:solidFill>
                  <a:srgbClr val="3693CC"/>
                </a:solidFill>
                <a:latin typeface="Poppins"/>
                <a:ea typeface="Poppins"/>
                <a:cs typeface="Poppins"/>
                <a:sym typeface="Poppins"/>
              </a:rPr>
              <a:t>Images resized to: 160 × 160 pixels</a:t>
            </a:r>
          </a:p>
          <a:p>
            <a:pPr algn="l" marL="0" indent="0" lvl="0">
              <a:lnSpc>
                <a:spcPts val="413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337643">
            <a:off x="-1203115" y="3345161"/>
            <a:ext cx="9920384" cy="992038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ln w="38100" cap="sq">
              <a:solidFill>
                <a:srgbClr val="3D6D8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7337643">
            <a:off x="-621162" y="3927115"/>
            <a:ext cx="8756476" cy="875647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F40">
                    <a:alpha val="100000"/>
                  </a:srgbClr>
                </a:gs>
                <a:gs pos="100000">
                  <a:srgbClr val="3D6D8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946360" y="2776760"/>
            <a:ext cx="5902059" cy="5902059"/>
            <a:chOff x="0" y="0"/>
            <a:chExt cx="14840029" cy="14840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33258" y="-75"/>
              <a:ext cx="14906544" cy="14840178"/>
            </a:xfrm>
            <a:custGeom>
              <a:avLst/>
              <a:gdLst/>
              <a:ahLst/>
              <a:cxnLst/>
              <a:rect r="r" b="b" t="t" l="l"/>
              <a:pathLst>
                <a:path h="14840178" w="14906544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solidFill>
              <a:srgbClr val="3D6D8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8022" y="200309"/>
              <a:ext cx="14503985" cy="14439411"/>
            </a:xfrm>
            <a:custGeom>
              <a:avLst/>
              <a:gdLst/>
              <a:ahLst/>
              <a:cxnLst/>
              <a:rect r="r" b="b" t="t" l="l"/>
              <a:pathLst>
                <a:path h="14439411" w="14503985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31276" y="561946"/>
              <a:ext cx="13777477" cy="13716137"/>
            </a:xfrm>
            <a:custGeom>
              <a:avLst/>
              <a:gdLst/>
              <a:ahLst/>
              <a:cxnLst/>
              <a:rect r="r" b="b" t="t" l="l"/>
              <a:pathLst>
                <a:path h="13716137" w="1377747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2"/>
              <a:stretch>
                <a:fillRect l="-24665" t="0" r="-24665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144000" y="615485"/>
            <a:ext cx="8810079" cy="3382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42"/>
              </a:lnSpc>
            </a:pPr>
            <a:r>
              <a:rPr lang="en-US" sz="611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Preprocessing &amp; Augmentation</a:t>
            </a:r>
          </a:p>
          <a:p>
            <a:pPr algn="l">
              <a:lnSpc>
                <a:spcPts val="6542"/>
              </a:lnSpc>
            </a:pPr>
          </a:p>
          <a:p>
            <a:pPr algn="l">
              <a:lnSpc>
                <a:spcPts val="6542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6773378">
            <a:off x="7073142" y="1854467"/>
            <a:ext cx="698047" cy="69804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7A2C2">
                    <a:alpha val="100000"/>
                  </a:srgbClr>
                </a:gs>
                <a:gs pos="100000">
                  <a:srgbClr val="131F4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624735" y="2484524"/>
            <a:ext cx="352523" cy="35252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F40">
                    <a:alpha val="100000"/>
                  </a:srgbClr>
                </a:gs>
                <a:gs pos="100000">
                  <a:srgbClr val="3D6D8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006916" y="9107183"/>
            <a:ext cx="660223" cy="66022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F40">
                    <a:alpha val="100000"/>
                  </a:srgbClr>
                </a:gs>
                <a:gs pos="100000">
                  <a:srgbClr val="3D6D8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9498137" y="3721536"/>
            <a:ext cx="8168698" cy="487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1834" indent="-390917" lvl="1">
              <a:lnSpc>
                <a:spcPts val="3838"/>
              </a:lnSpc>
              <a:buFont typeface="Arial"/>
              <a:buChar char="•"/>
            </a:pPr>
            <a:r>
              <a:rPr lang="en-US" sz="362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RESCALING PIXEL VALUES (1/255)</a:t>
            </a:r>
          </a:p>
          <a:p>
            <a:pPr algn="l" marL="781834" indent="-390917" lvl="1">
              <a:lnSpc>
                <a:spcPts val="3838"/>
              </a:lnSpc>
              <a:buFont typeface="Arial"/>
              <a:buChar char="•"/>
            </a:pPr>
            <a:r>
              <a:rPr lang="en-US" sz="362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Image resizing (160×160)</a:t>
            </a:r>
          </a:p>
          <a:p>
            <a:pPr algn="l" marL="781834" indent="-390917" lvl="1">
              <a:lnSpc>
                <a:spcPts val="3838"/>
              </a:lnSpc>
              <a:buFont typeface="Arial"/>
              <a:buChar char="•"/>
            </a:pPr>
            <a:r>
              <a:rPr lang="en-US" sz="362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Rotation (10°)</a:t>
            </a:r>
          </a:p>
          <a:p>
            <a:pPr algn="l" marL="781834" indent="-390917" lvl="1">
              <a:lnSpc>
                <a:spcPts val="3838"/>
              </a:lnSpc>
              <a:buFont typeface="Arial"/>
              <a:buChar char="•"/>
            </a:pPr>
            <a:r>
              <a:rPr lang="en-US" sz="362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Zoom (0.1)</a:t>
            </a:r>
          </a:p>
          <a:p>
            <a:pPr algn="l" marL="781834" indent="-390917" lvl="1">
              <a:lnSpc>
                <a:spcPts val="3838"/>
              </a:lnSpc>
              <a:buFont typeface="Arial"/>
              <a:buChar char="•"/>
            </a:pPr>
            <a:r>
              <a:rPr lang="en-US" sz="362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Horizontal flipping</a:t>
            </a:r>
          </a:p>
          <a:p>
            <a:pPr algn="l">
              <a:lnSpc>
                <a:spcPts val="3838"/>
              </a:lnSpc>
            </a:pPr>
            <a:r>
              <a:rPr lang="en-US" sz="3621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Benefits</a:t>
            </a:r>
            <a:r>
              <a:rPr lang="en-US" sz="362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:</a:t>
            </a:r>
          </a:p>
          <a:p>
            <a:pPr algn="l" marL="781834" indent="-390917" lvl="1">
              <a:lnSpc>
                <a:spcPts val="3838"/>
              </a:lnSpc>
              <a:buFont typeface="Arial"/>
              <a:buChar char="•"/>
            </a:pPr>
            <a:r>
              <a:rPr lang="en-US" sz="362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Prevents overfitting</a:t>
            </a:r>
          </a:p>
          <a:p>
            <a:pPr algn="l" marL="781834" indent="-390917" lvl="1">
              <a:lnSpc>
                <a:spcPts val="3838"/>
              </a:lnSpc>
              <a:buFont typeface="Arial"/>
              <a:buChar char="•"/>
            </a:pPr>
            <a:r>
              <a:rPr lang="en-US" sz="362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Improves model generalization</a:t>
            </a:r>
          </a:p>
          <a:p>
            <a:pPr algn="l" marL="781834" indent="-390917" lvl="1">
              <a:lnSpc>
                <a:spcPts val="3838"/>
              </a:lnSpc>
              <a:buFont typeface="Arial"/>
              <a:buChar char="•"/>
            </a:pPr>
            <a:r>
              <a:rPr lang="en-US" sz="362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Enhances accuracy</a:t>
            </a:r>
          </a:p>
          <a:p>
            <a:pPr algn="l">
              <a:lnSpc>
                <a:spcPts val="383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44A6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1662" y="4200396"/>
            <a:ext cx="6251688" cy="662203"/>
            <a:chOff x="0" y="0"/>
            <a:chExt cx="1646535" cy="1744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46535" cy="174407"/>
            </a:xfrm>
            <a:custGeom>
              <a:avLst/>
              <a:gdLst/>
              <a:ahLst/>
              <a:cxnLst/>
              <a:rect r="r" b="b" t="t" l="l"/>
              <a:pathLst>
                <a:path h="174407" w="1646535">
                  <a:moveTo>
                    <a:pt x="18576" y="0"/>
                  </a:moveTo>
                  <a:lnTo>
                    <a:pt x="1627960" y="0"/>
                  </a:lnTo>
                  <a:cubicBezTo>
                    <a:pt x="1638219" y="0"/>
                    <a:pt x="1646535" y="8317"/>
                    <a:pt x="1646535" y="18576"/>
                  </a:cubicBezTo>
                  <a:lnTo>
                    <a:pt x="1646535" y="155832"/>
                  </a:lnTo>
                  <a:cubicBezTo>
                    <a:pt x="1646535" y="160758"/>
                    <a:pt x="1644578" y="165483"/>
                    <a:pt x="1641094" y="168967"/>
                  </a:cubicBezTo>
                  <a:cubicBezTo>
                    <a:pt x="1637611" y="172450"/>
                    <a:pt x="1632886" y="174407"/>
                    <a:pt x="1627960" y="174407"/>
                  </a:cubicBezTo>
                  <a:lnTo>
                    <a:pt x="18576" y="174407"/>
                  </a:lnTo>
                  <a:cubicBezTo>
                    <a:pt x="8317" y="174407"/>
                    <a:pt x="0" y="166091"/>
                    <a:pt x="0" y="155832"/>
                  </a:cubicBezTo>
                  <a:lnTo>
                    <a:pt x="0" y="18576"/>
                  </a:lnTo>
                  <a:cubicBezTo>
                    <a:pt x="0" y="8317"/>
                    <a:pt x="8317" y="0"/>
                    <a:pt x="1857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51000"/>
                  </a:srgbClr>
                </a:gs>
                <a:gs pos="100000">
                  <a:srgbClr val="144A64">
                    <a:alpha val="51000"/>
                  </a:srgbClr>
                </a:gs>
              </a:gsLst>
              <a:lin ang="0"/>
            </a:gradFill>
            <a:ln w="19050" cap="sq">
              <a:solidFill>
                <a:srgbClr val="66CDFF">
                  <a:alpha val="50980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646535" cy="20298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41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1662" y="5143500"/>
            <a:ext cx="6251688" cy="662203"/>
            <a:chOff x="0" y="0"/>
            <a:chExt cx="1646535" cy="1744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46535" cy="174407"/>
            </a:xfrm>
            <a:custGeom>
              <a:avLst/>
              <a:gdLst/>
              <a:ahLst/>
              <a:cxnLst/>
              <a:rect r="r" b="b" t="t" l="l"/>
              <a:pathLst>
                <a:path h="174407" w="1646535">
                  <a:moveTo>
                    <a:pt x="18576" y="0"/>
                  </a:moveTo>
                  <a:lnTo>
                    <a:pt x="1627960" y="0"/>
                  </a:lnTo>
                  <a:cubicBezTo>
                    <a:pt x="1638219" y="0"/>
                    <a:pt x="1646535" y="8317"/>
                    <a:pt x="1646535" y="18576"/>
                  </a:cubicBezTo>
                  <a:lnTo>
                    <a:pt x="1646535" y="155832"/>
                  </a:lnTo>
                  <a:cubicBezTo>
                    <a:pt x="1646535" y="160758"/>
                    <a:pt x="1644578" y="165483"/>
                    <a:pt x="1641094" y="168967"/>
                  </a:cubicBezTo>
                  <a:cubicBezTo>
                    <a:pt x="1637611" y="172450"/>
                    <a:pt x="1632886" y="174407"/>
                    <a:pt x="1627960" y="174407"/>
                  </a:cubicBezTo>
                  <a:lnTo>
                    <a:pt x="18576" y="174407"/>
                  </a:lnTo>
                  <a:cubicBezTo>
                    <a:pt x="8317" y="174407"/>
                    <a:pt x="0" y="166091"/>
                    <a:pt x="0" y="155832"/>
                  </a:cubicBezTo>
                  <a:lnTo>
                    <a:pt x="0" y="18576"/>
                  </a:lnTo>
                  <a:cubicBezTo>
                    <a:pt x="0" y="8317"/>
                    <a:pt x="8317" y="0"/>
                    <a:pt x="1857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51000"/>
                  </a:srgbClr>
                </a:gs>
                <a:gs pos="100000">
                  <a:srgbClr val="144A64">
                    <a:alpha val="51000"/>
                  </a:srgbClr>
                </a:gs>
              </a:gsLst>
              <a:lin ang="0"/>
            </a:gradFill>
            <a:ln w="19050" cap="sq">
              <a:solidFill>
                <a:srgbClr val="66CDFF">
                  <a:alpha val="50980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646535" cy="20298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41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41285" y="3147668"/>
            <a:ext cx="6251688" cy="662203"/>
            <a:chOff x="0" y="0"/>
            <a:chExt cx="1646535" cy="1744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46535" cy="174407"/>
            </a:xfrm>
            <a:custGeom>
              <a:avLst/>
              <a:gdLst/>
              <a:ahLst/>
              <a:cxnLst/>
              <a:rect r="r" b="b" t="t" l="l"/>
              <a:pathLst>
                <a:path h="174407" w="1646535">
                  <a:moveTo>
                    <a:pt x="18576" y="0"/>
                  </a:moveTo>
                  <a:lnTo>
                    <a:pt x="1627960" y="0"/>
                  </a:lnTo>
                  <a:cubicBezTo>
                    <a:pt x="1638219" y="0"/>
                    <a:pt x="1646535" y="8317"/>
                    <a:pt x="1646535" y="18576"/>
                  </a:cubicBezTo>
                  <a:lnTo>
                    <a:pt x="1646535" y="155832"/>
                  </a:lnTo>
                  <a:cubicBezTo>
                    <a:pt x="1646535" y="160758"/>
                    <a:pt x="1644578" y="165483"/>
                    <a:pt x="1641094" y="168967"/>
                  </a:cubicBezTo>
                  <a:cubicBezTo>
                    <a:pt x="1637611" y="172450"/>
                    <a:pt x="1632886" y="174407"/>
                    <a:pt x="1627960" y="174407"/>
                  </a:cubicBezTo>
                  <a:lnTo>
                    <a:pt x="18576" y="174407"/>
                  </a:lnTo>
                  <a:cubicBezTo>
                    <a:pt x="8317" y="174407"/>
                    <a:pt x="0" y="166091"/>
                    <a:pt x="0" y="155832"/>
                  </a:cubicBezTo>
                  <a:lnTo>
                    <a:pt x="0" y="18576"/>
                  </a:lnTo>
                  <a:cubicBezTo>
                    <a:pt x="0" y="8317"/>
                    <a:pt x="8317" y="0"/>
                    <a:pt x="1857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51000"/>
                  </a:srgbClr>
                </a:gs>
                <a:gs pos="100000">
                  <a:srgbClr val="144A64">
                    <a:alpha val="51000"/>
                  </a:srgbClr>
                </a:gs>
              </a:gsLst>
              <a:lin ang="0"/>
            </a:gradFill>
            <a:ln w="19050" cap="sq">
              <a:solidFill>
                <a:srgbClr val="66CDFF">
                  <a:alpha val="50980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646535" cy="20298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414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307385" y="1028700"/>
            <a:ext cx="8126730" cy="8229600"/>
          </a:xfrm>
          <a:custGeom>
            <a:avLst/>
            <a:gdLst/>
            <a:ahLst/>
            <a:cxnLst/>
            <a:rect r="r" b="b" t="t" l="l"/>
            <a:pathLst>
              <a:path h="8229600" w="8126730">
                <a:moveTo>
                  <a:pt x="0" y="0"/>
                </a:moveTo>
                <a:lnTo>
                  <a:pt x="8126730" y="0"/>
                </a:lnTo>
                <a:lnTo>
                  <a:pt x="81267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389476" y="8145554"/>
            <a:ext cx="3409280" cy="3409280"/>
          </a:xfrm>
          <a:custGeom>
            <a:avLst/>
            <a:gdLst/>
            <a:ahLst/>
            <a:cxnLst/>
            <a:rect r="r" b="b" t="t" l="l"/>
            <a:pathLst>
              <a:path h="3409280" w="3409280">
                <a:moveTo>
                  <a:pt x="0" y="0"/>
                </a:moveTo>
                <a:lnTo>
                  <a:pt x="3409280" y="0"/>
                </a:lnTo>
                <a:lnTo>
                  <a:pt x="3409280" y="3409280"/>
                </a:lnTo>
                <a:lnTo>
                  <a:pt x="0" y="3409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307385" y="503888"/>
            <a:ext cx="1571654" cy="1571654"/>
          </a:xfrm>
          <a:custGeom>
            <a:avLst/>
            <a:gdLst/>
            <a:ahLst/>
            <a:cxnLst/>
            <a:rect r="r" b="b" t="t" l="l"/>
            <a:pathLst>
              <a:path h="1571654" w="1571654">
                <a:moveTo>
                  <a:pt x="0" y="0"/>
                </a:moveTo>
                <a:lnTo>
                  <a:pt x="1571654" y="0"/>
                </a:lnTo>
                <a:lnTo>
                  <a:pt x="1571654" y="1571653"/>
                </a:lnTo>
                <a:lnTo>
                  <a:pt x="0" y="15716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377020" y="8338250"/>
            <a:ext cx="794642" cy="1263962"/>
          </a:xfrm>
          <a:custGeom>
            <a:avLst/>
            <a:gdLst/>
            <a:ahLst/>
            <a:cxnLst/>
            <a:rect r="r" b="b" t="t" l="l"/>
            <a:pathLst>
              <a:path h="1263962" w="794642">
                <a:moveTo>
                  <a:pt x="0" y="0"/>
                </a:moveTo>
                <a:lnTo>
                  <a:pt x="794642" y="0"/>
                </a:lnTo>
                <a:lnTo>
                  <a:pt x="794642" y="1263962"/>
                </a:lnTo>
                <a:lnTo>
                  <a:pt x="0" y="1263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9136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377020" y="1034921"/>
            <a:ext cx="8824935" cy="18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Hussar Bold"/>
                <a:ea typeface="Hussar Bold"/>
                <a:cs typeface="Hussar Bold"/>
                <a:sym typeface="Hussar Bold"/>
              </a:rPr>
              <a:t>MODEL ARCHITECTURE – MOBILENETV2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40361" y="9335625"/>
            <a:ext cx="10334048" cy="466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2633" spc="1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Transfer Learning is used for better performance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8677" y="4323966"/>
            <a:ext cx="5837658" cy="35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7"/>
              </a:lnSpc>
            </a:pPr>
            <a:r>
              <a:rPr lang="en-US" sz="2033" spc="1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Lightweight and efficient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8301" y="5267057"/>
            <a:ext cx="5837658" cy="10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7"/>
              </a:lnSpc>
            </a:pPr>
            <a:r>
              <a:rPr lang="en-US" sz="2033" spc="1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Suitable for CPU training</a:t>
            </a:r>
          </a:p>
          <a:p>
            <a:pPr algn="l">
              <a:lnSpc>
                <a:spcPts val="2847"/>
              </a:lnSpc>
            </a:pPr>
          </a:p>
          <a:p>
            <a:pPr algn="l">
              <a:lnSpc>
                <a:spcPts val="2847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348301" y="3270956"/>
            <a:ext cx="5837658" cy="35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7"/>
              </a:lnSpc>
            </a:pPr>
            <a:r>
              <a:rPr lang="en-US" sz="2033" spc="1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Pretrained CNN Architecture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71662" y="7287057"/>
            <a:ext cx="6251688" cy="662203"/>
            <a:chOff x="0" y="0"/>
            <a:chExt cx="1646535" cy="17440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46535" cy="174407"/>
            </a:xfrm>
            <a:custGeom>
              <a:avLst/>
              <a:gdLst/>
              <a:ahLst/>
              <a:cxnLst/>
              <a:rect r="r" b="b" t="t" l="l"/>
              <a:pathLst>
                <a:path h="174407" w="1646535">
                  <a:moveTo>
                    <a:pt x="18576" y="0"/>
                  </a:moveTo>
                  <a:lnTo>
                    <a:pt x="1627960" y="0"/>
                  </a:lnTo>
                  <a:cubicBezTo>
                    <a:pt x="1638219" y="0"/>
                    <a:pt x="1646535" y="8317"/>
                    <a:pt x="1646535" y="18576"/>
                  </a:cubicBezTo>
                  <a:lnTo>
                    <a:pt x="1646535" y="155832"/>
                  </a:lnTo>
                  <a:cubicBezTo>
                    <a:pt x="1646535" y="160758"/>
                    <a:pt x="1644578" y="165483"/>
                    <a:pt x="1641094" y="168967"/>
                  </a:cubicBezTo>
                  <a:cubicBezTo>
                    <a:pt x="1637611" y="172450"/>
                    <a:pt x="1632886" y="174407"/>
                    <a:pt x="1627960" y="174407"/>
                  </a:cubicBezTo>
                  <a:lnTo>
                    <a:pt x="18576" y="174407"/>
                  </a:lnTo>
                  <a:cubicBezTo>
                    <a:pt x="8317" y="174407"/>
                    <a:pt x="0" y="166091"/>
                    <a:pt x="0" y="155832"/>
                  </a:cubicBezTo>
                  <a:lnTo>
                    <a:pt x="0" y="18576"/>
                  </a:lnTo>
                  <a:cubicBezTo>
                    <a:pt x="0" y="8317"/>
                    <a:pt x="8317" y="0"/>
                    <a:pt x="1857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51000"/>
                  </a:srgbClr>
                </a:gs>
                <a:gs pos="100000">
                  <a:srgbClr val="144A64">
                    <a:alpha val="51000"/>
                  </a:srgbClr>
                </a:gs>
              </a:gsLst>
              <a:lin ang="0"/>
            </a:gradFill>
            <a:ln w="19050" cap="sq">
              <a:solidFill>
                <a:srgbClr val="66CDFF">
                  <a:alpha val="50980"/>
                </a:srgbClr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1646535" cy="20298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414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71662" y="6234328"/>
            <a:ext cx="6251688" cy="662203"/>
            <a:chOff x="0" y="0"/>
            <a:chExt cx="1646535" cy="17440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46535" cy="174407"/>
            </a:xfrm>
            <a:custGeom>
              <a:avLst/>
              <a:gdLst/>
              <a:ahLst/>
              <a:cxnLst/>
              <a:rect r="r" b="b" t="t" l="l"/>
              <a:pathLst>
                <a:path h="174407" w="1646535">
                  <a:moveTo>
                    <a:pt x="18576" y="0"/>
                  </a:moveTo>
                  <a:lnTo>
                    <a:pt x="1627960" y="0"/>
                  </a:lnTo>
                  <a:cubicBezTo>
                    <a:pt x="1638219" y="0"/>
                    <a:pt x="1646535" y="8317"/>
                    <a:pt x="1646535" y="18576"/>
                  </a:cubicBezTo>
                  <a:lnTo>
                    <a:pt x="1646535" y="155832"/>
                  </a:lnTo>
                  <a:cubicBezTo>
                    <a:pt x="1646535" y="160758"/>
                    <a:pt x="1644578" y="165483"/>
                    <a:pt x="1641094" y="168967"/>
                  </a:cubicBezTo>
                  <a:cubicBezTo>
                    <a:pt x="1637611" y="172450"/>
                    <a:pt x="1632886" y="174407"/>
                    <a:pt x="1627960" y="174407"/>
                  </a:cubicBezTo>
                  <a:lnTo>
                    <a:pt x="18576" y="174407"/>
                  </a:lnTo>
                  <a:cubicBezTo>
                    <a:pt x="8317" y="174407"/>
                    <a:pt x="0" y="166091"/>
                    <a:pt x="0" y="155832"/>
                  </a:cubicBezTo>
                  <a:lnTo>
                    <a:pt x="0" y="18576"/>
                  </a:lnTo>
                  <a:cubicBezTo>
                    <a:pt x="0" y="8317"/>
                    <a:pt x="8317" y="0"/>
                    <a:pt x="1857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51000"/>
                  </a:srgbClr>
                </a:gs>
                <a:gs pos="100000">
                  <a:srgbClr val="144A64">
                    <a:alpha val="51000"/>
                  </a:srgbClr>
                </a:gs>
              </a:gsLst>
              <a:lin ang="0"/>
            </a:gradFill>
            <a:ln w="19050" cap="sq">
              <a:solidFill>
                <a:srgbClr val="66CDFF">
                  <a:alpha val="50980"/>
                </a:srgbClr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1646535" cy="20298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414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78677" y="7410882"/>
            <a:ext cx="5837658" cy="35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7"/>
              </a:lnSpc>
            </a:pPr>
            <a:r>
              <a:rPr lang="en-US" sz="2033" spc="1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Faster than traditional CNN models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48301" y="6357899"/>
            <a:ext cx="6044673" cy="35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7"/>
              </a:lnSpc>
            </a:pPr>
            <a:r>
              <a:rPr lang="en-US" sz="2033" spc="1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Uses Depthwise Separable Convolutions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DAHBkiRaRhI</dc:identifier>
  <dcterms:modified xsi:type="dcterms:W3CDTF">2011-08-01T06:04:30Z</dcterms:modified>
  <cp:revision>1</cp:revision>
  <dc:title>Healthcare Diagnostics: Use AI to analyze medical imaging for predicting the likelihood of certain conditions</dc:title>
</cp:coreProperties>
</file>